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58" r:id="rId4"/>
    <p:sldId id="259" r:id="rId5"/>
    <p:sldId id="26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E69EB996-730A-4825-A1C4-25182B9CE9DB}" type="slidenum">
              <a:rPr lang="en-IN" smtClean="0"/>
              <a:pPr/>
              <a:t>‹#›</a:t>
            </a:fld>
            <a:endParaRPr lang="en-IN"/>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69EB996-730A-4825-A1C4-25182B9CE9D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69EB996-730A-4825-A1C4-25182B9CE9D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69EB996-730A-4825-A1C4-25182B9CE9D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69EB996-730A-4825-A1C4-25182B9CE9DB}" type="slidenum">
              <a:rPr lang="en-IN" smtClean="0"/>
              <a:pPr/>
              <a:t>‹#›</a:t>
            </a:fld>
            <a:endParaRPr lang="en-IN"/>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E69EB996-730A-4825-A1C4-25182B9CE9D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E69EB996-730A-4825-A1C4-25182B9CE9D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E69EB996-730A-4825-A1C4-25182B9CE9D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E69EB996-730A-4825-A1C4-25182B9CE9DB}" type="slidenum">
              <a:rPr lang="en-IN" smtClean="0"/>
              <a:pPr/>
              <a:t>‹#›</a:t>
            </a:fld>
            <a:endParaRPr lang="en-IN"/>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E69EB996-730A-4825-A1C4-25182B9CE9D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EDB8126-8B79-4336-AF42-A827FAC16FAD}" type="datetimeFigureOut">
              <a:rPr lang="en-IN" smtClean="0"/>
              <a:pPr/>
              <a:t>05-09-2023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E69EB996-730A-4825-A1C4-25182B9CE9DB}" type="slidenum">
              <a:rPr lang="en-IN" smtClean="0"/>
              <a:pPr/>
              <a:t>‹#›</a:t>
            </a:fld>
            <a:endParaRPr lang="en-IN"/>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EDB8126-8B79-4336-AF42-A827FAC16FAD}" type="datetimeFigureOut">
              <a:rPr lang="en-IN" smtClean="0"/>
              <a:pPr/>
              <a:t>05-09-2023</a:t>
            </a:fld>
            <a:endParaRPr lang="en-IN"/>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69EB996-730A-4825-A1C4-25182B9CE9DB}" type="slidenum">
              <a:rPr lang="en-IN" smtClean="0"/>
              <a:pPr/>
              <a:t>‹#›</a:t>
            </a:fld>
            <a:endParaRPr lang="en-IN"/>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6903" y="304590"/>
            <a:ext cx="9144000" cy="2387600"/>
          </a:xfrm>
        </p:spPr>
        <p:txBody>
          <a:bodyPr>
            <a:normAutofit/>
          </a:bodyPr>
          <a:lstStyle/>
          <a:p>
            <a:pPr algn="ctr"/>
            <a:r>
              <a:rPr lang="en-US" b="1" dirty="0" smtClean="0">
                <a:solidFill>
                  <a:srgbClr val="00B0F0"/>
                </a:solidFill>
              </a:rPr>
              <a:t>Microbiology </a:t>
            </a:r>
            <a:br>
              <a:rPr lang="en-US" b="1" dirty="0" smtClean="0">
                <a:solidFill>
                  <a:srgbClr val="00B0F0"/>
                </a:solidFill>
              </a:rPr>
            </a:br>
            <a:r>
              <a:rPr lang="en-US" dirty="0" smtClean="0"/>
              <a:t/>
            </a:r>
            <a:br>
              <a:rPr lang="en-US" dirty="0" smtClean="0"/>
            </a:br>
            <a:r>
              <a:rPr lang="en-US" dirty="0" smtClean="0">
                <a:solidFill>
                  <a:schemeClr val="accent2">
                    <a:lumMod val="50000"/>
                  </a:schemeClr>
                </a:solidFill>
              </a:rPr>
              <a:t>Air borne diseases</a:t>
            </a:r>
            <a:endParaRPr lang="en-IN" dirty="0">
              <a:solidFill>
                <a:schemeClr val="accent2">
                  <a:lumMod val="50000"/>
                </a:schemeClr>
              </a:solidFill>
            </a:endParaRPr>
          </a:p>
        </p:txBody>
      </p:sp>
      <p:sp>
        <p:nvSpPr>
          <p:cNvPr id="3" name="Subtitle 2"/>
          <p:cNvSpPr>
            <a:spLocks noGrp="1"/>
          </p:cNvSpPr>
          <p:nvPr>
            <p:ph type="subTitle" idx="1"/>
          </p:nvPr>
        </p:nvSpPr>
        <p:spPr>
          <a:xfrm>
            <a:off x="2281382" y="3081252"/>
            <a:ext cx="9144000" cy="3008670"/>
          </a:xfrm>
        </p:spPr>
        <p:txBody>
          <a:bodyPr>
            <a:normAutofit/>
          </a:bodyPr>
          <a:lstStyle/>
          <a:p>
            <a:pPr algn="ctr"/>
            <a:r>
              <a:rPr lang="en-US" dirty="0" smtClean="0"/>
              <a:t>By</a:t>
            </a:r>
          </a:p>
          <a:p>
            <a:pPr algn="ctr"/>
            <a:endParaRPr lang="en-US" dirty="0" smtClean="0"/>
          </a:p>
          <a:p>
            <a:pPr algn="ctr">
              <a:lnSpc>
                <a:spcPct val="150000"/>
              </a:lnSpc>
            </a:pPr>
            <a:r>
              <a:rPr lang="en-US" b="1" dirty="0" smtClean="0">
                <a:solidFill>
                  <a:schemeClr val="tx1"/>
                </a:solidFill>
              </a:rPr>
              <a:t>Dr. Nelson </a:t>
            </a:r>
            <a:r>
              <a:rPr lang="en-US" b="1" dirty="0" err="1" smtClean="0">
                <a:solidFill>
                  <a:schemeClr val="tx1"/>
                </a:solidFill>
              </a:rPr>
              <a:t>Xess</a:t>
            </a:r>
            <a:endParaRPr lang="en-US" b="1" dirty="0" smtClean="0">
              <a:solidFill>
                <a:schemeClr val="tx1"/>
              </a:solidFill>
            </a:endParaRPr>
          </a:p>
          <a:p>
            <a:pPr algn="ctr">
              <a:lnSpc>
                <a:spcPct val="150000"/>
              </a:lnSpc>
            </a:pPr>
            <a:r>
              <a:rPr lang="en-US" dirty="0" smtClean="0"/>
              <a:t>Department of Microbiology </a:t>
            </a:r>
          </a:p>
          <a:p>
            <a:pPr algn="ctr"/>
            <a:r>
              <a:rPr lang="en-US" dirty="0" err="1" smtClean="0"/>
              <a:t>Bhanupratap</a:t>
            </a:r>
            <a:r>
              <a:rPr lang="en-US" dirty="0" smtClean="0"/>
              <a:t> </a:t>
            </a:r>
            <a:r>
              <a:rPr lang="en-US" dirty="0" err="1" smtClean="0"/>
              <a:t>Deo</a:t>
            </a:r>
            <a:r>
              <a:rPr lang="en-US" dirty="0" smtClean="0"/>
              <a:t> Govt. P.G College, </a:t>
            </a:r>
            <a:r>
              <a:rPr lang="en-US" dirty="0" err="1" smtClean="0"/>
              <a:t>Kanker</a:t>
            </a:r>
            <a:r>
              <a:rPr lang="en-US" dirty="0" smtClean="0"/>
              <a:t>, Chhattisgarh</a:t>
            </a:r>
            <a:endParaRPr lang="en-IN" dirty="0"/>
          </a:p>
        </p:txBody>
      </p:sp>
    </p:spTree>
    <p:extLst>
      <p:ext uri="{BB962C8B-B14F-4D97-AF65-F5344CB8AC3E}">
        <p14:creationId xmlns:p14="http://schemas.microsoft.com/office/powerpoint/2010/main" xmlns="" val="3120880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Who Gets </a:t>
            </a:r>
            <a:r>
              <a:rPr lang="en-US" b="1" dirty="0" err="1" smtClean="0"/>
              <a:t>Pertussis</a:t>
            </a:r>
            <a:r>
              <a:rPr lang="en-US" b="1" dirty="0" smtClean="0"/>
              <a:t>?</a:t>
            </a:r>
            <a:br>
              <a:rPr lang="en-US" b="1" dirty="0" smtClean="0"/>
            </a:br>
            <a:endParaRPr lang="en-US" dirty="0"/>
          </a:p>
        </p:txBody>
      </p:sp>
      <p:sp>
        <p:nvSpPr>
          <p:cNvPr id="3" name="Content Placeholder 2"/>
          <p:cNvSpPr>
            <a:spLocks noGrp="1"/>
          </p:cNvSpPr>
          <p:nvPr>
            <p:ph idx="1"/>
          </p:nvPr>
        </p:nvSpPr>
        <p:spPr>
          <a:xfrm>
            <a:off x="1914144" y="939800"/>
            <a:ext cx="9997440" cy="5613400"/>
          </a:xfrm>
        </p:spPr>
        <p:txBody>
          <a:bodyPr>
            <a:noAutofit/>
          </a:bodyPr>
          <a:lstStyle/>
          <a:p>
            <a:pPr algn="just"/>
            <a:r>
              <a:rPr lang="en-US" sz="2400" dirty="0" smtClean="0"/>
              <a:t>People of all ages can get </a:t>
            </a:r>
            <a:r>
              <a:rPr lang="en-US" sz="2400" dirty="0" err="1" smtClean="0"/>
              <a:t>pertussis</a:t>
            </a:r>
            <a:r>
              <a:rPr lang="en-US" sz="2400" dirty="0" smtClean="0"/>
              <a:t>, even people who are vaccinated or had </a:t>
            </a:r>
            <a:r>
              <a:rPr lang="en-US" sz="2400" dirty="0" err="1" smtClean="0"/>
              <a:t>pertussis</a:t>
            </a:r>
            <a:r>
              <a:rPr lang="en-US" sz="2400" dirty="0" smtClean="0"/>
              <a:t> in the past. </a:t>
            </a:r>
            <a:r>
              <a:rPr lang="en-US" sz="2400" dirty="0" err="1" smtClean="0"/>
              <a:t>Pertussis</a:t>
            </a:r>
            <a:r>
              <a:rPr lang="en-US" sz="2400" dirty="0" smtClean="0"/>
              <a:t> is most common in school-aged children and teenagers, but cases in adults also occur.</a:t>
            </a:r>
          </a:p>
          <a:p>
            <a:pPr algn="just">
              <a:buNone/>
            </a:pPr>
            <a:endParaRPr lang="en-US" sz="2400" dirty="0" smtClean="0"/>
          </a:p>
          <a:p>
            <a:pPr algn="just">
              <a:buNone/>
            </a:pPr>
            <a:r>
              <a:rPr lang="en-US" sz="2400" b="1" dirty="0" smtClean="0"/>
              <a:t>Prevention of </a:t>
            </a:r>
            <a:r>
              <a:rPr lang="en-US" sz="2400" b="1" dirty="0" err="1" smtClean="0"/>
              <a:t>Pertussis</a:t>
            </a:r>
            <a:endParaRPr lang="en-US" sz="2400" b="1" dirty="0" smtClean="0"/>
          </a:p>
          <a:p>
            <a:pPr algn="just">
              <a:buNone/>
            </a:pPr>
            <a:endParaRPr lang="en-US" sz="2400" b="1" dirty="0" smtClean="0"/>
          </a:p>
          <a:p>
            <a:pPr algn="just">
              <a:buFont typeface="Arial" pitchFamily="34" charset="0"/>
              <a:buChar char="•"/>
            </a:pPr>
            <a:r>
              <a:rPr lang="en-US" sz="2400" dirty="0" smtClean="0"/>
              <a:t>Get Vaccinated</a:t>
            </a:r>
          </a:p>
          <a:p>
            <a:pPr algn="just"/>
            <a:r>
              <a:rPr lang="en-US" sz="2400" dirty="0" smtClean="0"/>
              <a:t>Avoid close contact with others who are sick.</a:t>
            </a:r>
          </a:p>
          <a:p>
            <a:pPr algn="just"/>
            <a:r>
              <a:rPr lang="en-US" sz="2400" dirty="0" smtClean="0"/>
              <a:t>Wash your hands with soap and water often.</a:t>
            </a:r>
          </a:p>
          <a:p>
            <a:pPr algn="just"/>
            <a:r>
              <a:rPr lang="en-US" sz="2400" dirty="0" smtClean="0"/>
              <a:t>Stay home if you are ill.</a:t>
            </a:r>
          </a:p>
          <a:p>
            <a:pPr algn="just"/>
            <a:r>
              <a:rPr lang="en-US" sz="2400" dirty="0" smtClean="0"/>
              <a:t>Cover your mouth and nose with a tissue when you cough or sneeze.</a:t>
            </a:r>
          </a:p>
          <a:p>
            <a:pPr algn="just"/>
            <a:r>
              <a:rPr lang="en-US" sz="2400" dirty="0" smtClean="0"/>
              <a:t>Use routine cleaners and disinfectants to remove these bacteria from surfaces or objects.</a:t>
            </a:r>
          </a:p>
          <a:p>
            <a:pPr algn="just">
              <a:buFont typeface="Wingdings" pitchFamily="2" charset="2"/>
              <a:buChar char="Ø"/>
            </a:pP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8744" y="0"/>
            <a:ext cx="9997440" cy="1143000"/>
          </a:xfrm>
        </p:spPr>
        <p:txBody>
          <a:bodyPr>
            <a:normAutofit fontScale="90000"/>
          </a:bodyPr>
          <a:lstStyle/>
          <a:p>
            <a:r>
              <a:rPr lang="en-US" b="1" dirty="0" smtClean="0"/>
              <a:t>Diagnosis</a:t>
            </a:r>
            <a:br>
              <a:rPr lang="en-US" b="1" dirty="0" smtClean="0"/>
            </a:br>
            <a:endParaRPr lang="en-US" dirty="0"/>
          </a:p>
        </p:txBody>
      </p:sp>
      <p:sp>
        <p:nvSpPr>
          <p:cNvPr id="3" name="Content Placeholder 2"/>
          <p:cNvSpPr>
            <a:spLocks noGrp="1"/>
          </p:cNvSpPr>
          <p:nvPr>
            <p:ph idx="1"/>
          </p:nvPr>
        </p:nvSpPr>
        <p:spPr>
          <a:xfrm>
            <a:off x="1397000" y="660400"/>
            <a:ext cx="10463784" cy="5867400"/>
          </a:xfrm>
        </p:spPr>
        <p:txBody>
          <a:bodyPr>
            <a:normAutofit fontScale="85000" lnSpcReduction="10000"/>
          </a:bodyPr>
          <a:lstStyle/>
          <a:p>
            <a:pPr algn="just">
              <a:buNone/>
            </a:pPr>
            <a:r>
              <a:rPr lang="en-US" dirty="0" smtClean="0"/>
              <a:t>Healthcare providers diagnose </a:t>
            </a:r>
            <a:r>
              <a:rPr lang="en-US" dirty="0" err="1" smtClean="0"/>
              <a:t>pertussis</a:t>
            </a:r>
            <a:r>
              <a:rPr lang="en-US" dirty="0" smtClean="0"/>
              <a:t> based on:</a:t>
            </a:r>
          </a:p>
          <a:p>
            <a:pPr algn="just"/>
            <a:r>
              <a:rPr lang="en-US" dirty="0" smtClean="0"/>
              <a:t>Signs and symptoms</a:t>
            </a:r>
          </a:p>
          <a:p>
            <a:pPr algn="just"/>
            <a:r>
              <a:rPr lang="en-US" dirty="0" smtClean="0"/>
              <a:t>Exposure</a:t>
            </a:r>
          </a:p>
          <a:p>
            <a:pPr algn="just"/>
            <a:r>
              <a:rPr lang="en-US" dirty="0" smtClean="0"/>
              <a:t>Laboratory tests</a:t>
            </a:r>
          </a:p>
          <a:p>
            <a:pPr lvl="1" algn="just"/>
            <a:r>
              <a:rPr lang="en-US" dirty="0" smtClean="0"/>
              <a:t>Nasal swabs</a:t>
            </a:r>
          </a:p>
          <a:p>
            <a:pPr lvl="1" algn="just"/>
            <a:r>
              <a:rPr lang="en-US" dirty="0" smtClean="0"/>
              <a:t>Blood tests</a:t>
            </a:r>
          </a:p>
          <a:p>
            <a:pPr algn="just">
              <a:buNone/>
            </a:pPr>
            <a:endParaRPr lang="en-US" dirty="0" smtClean="0"/>
          </a:p>
          <a:p>
            <a:pPr algn="just"/>
            <a:r>
              <a:rPr lang="en-US" b="1" dirty="0" smtClean="0"/>
              <a:t>Treatment and Antibiotics</a:t>
            </a:r>
          </a:p>
          <a:p>
            <a:pPr algn="just">
              <a:buNone/>
            </a:pPr>
            <a:r>
              <a:rPr lang="en-US" dirty="0" smtClean="0"/>
              <a:t>Early treatment with antibiotics is very </a:t>
            </a:r>
            <a:r>
              <a:rPr lang="en-US" dirty="0" err="1" smtClean="0"/>
              <a:t>important.Antiobiotics</a:t>
            </a:r>
            <a:r>
              <a:rPr lang="en-US" dirty="0" smtClean="0"/>
              <a:t> may make your illness less serious if you start it early, before coughing fits begin. Antibiotics can also help prevent spreading the disease to close contacts (people who spend a lot of time around the infected person). </a:t>
            </a:r>
            <a:r>
              <a:rPr lang="en-US" dirty="0" err="1" smtClean="0"/>
              <a:t>Pertussis</a:t>
            </a:r>
            <a:r>
              <a:rPr lang="en-US" dirty="0" smtClean="0"/>
              <a:t> can sometimes be very serious and may require treatment in a hospital. Babies are at the greatest risk for serious complications.</a:t>
            </a:r>
          </a:p>
          <a:p>
            <a:pPr algn="just">
              <a:buNone/>
            </a:pPr>
            <a:endParaRPr lang="en-US" dirty="0" smtClean="0"/>
          </a:p>
          <a:p>
            <a:pPr lvl="1"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665162"/>
          </a:xfrm>
        </p:spPr>
        <p:txBody>
          <a:bodyPr>
            <a:normAutofit fontScale="90000"/>
          </a:bodyPr>
          <a:lstStyle/>
          <a:p>
            <a:r>
              <a:rPr lang="en-US" dirty="0" smtClean="0"/>
              <a:t>Measles</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Measles is a respiratory disease caused by a virus that can spread through the air by breathing, coughing, or sneezing. The disease is also called </a:t>
            </a:r>
            <a:r>
              <a:rPr lang="en-US" dirty="0" err="1" smtClean="0"/>
              <a:t>rubeola</a:t>
            </a:r>
            <a:r>
              <a:rPr lang="en-US" dirty="0" smtClean="0"/>
              <a:t> is easily spread from person to person. Measles causes fever, runny nose, cough, and a rash all over the body. The rash usually begins on a person’s face and spreads down to the neck, trunk, arms, legs, and feet. When the rash appears, a person’s fever may rise to more than 104° Fahrenheit.</a:t>
            </a:r>
          </a:p>
          <a:p>
            <a:r>
              <a:rPr lang="en-US" dirty="0" smtClean="0"/>
              <a:t>The United States is currently experiencing the largest number of reported cases since 1994 and since measles was declared eliminated in 2000.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0"/>
            <a:ext cx="9997440" cy="1143000"/>
          </a:xfrm>
        </p:spPr>
        <p:txBody>
          <a:bodyPr>
            <a:normAutofit fontScale="90000"/>
          </a:bodyPr>
          <a:lstStyle/>
          <a:p>
            <a:r>
              <a:rPr lang="en-US" b="1" dirty="0" smtClean="0"/>
              <a:t>Signs and Symptoms</a:t>
            </a:r>
            <a:br>
              <a:rPr lang="en-US" b="1" dirty="0" smtClean="0"/>
            </a:br>
            <a:endParaRPr lang="en-US" dirty="0"/>
          </a:p>
        </p:txBody>
      </p:sp>
      <p:sp>
        <p:nvSpPr>
          <p:cNvPr id="3" name="Content Placeholder 2"/>
          <p:cNvSpPr>
            <a:spLocks noGrp="1"/>
          </p:cNvSpPr>
          <p:nvPr>
            <p:ph idx="1"/>
          </p:nvPr>
        </p:nvSpPr>
        <p:spPr>
          <a:xfrm>
            <a:off x="1837944" y="812800"/>
            <a:ext cx="9997440" cy="5740400"/>
          </a:xfrm>
        </p:spPr>
        <p:txBody>
          <a:bodyPr>
            <a:normAutofit fontScale="85000" lnSpcReduction="20000"/>
          </a:bodyPr>
          <a:lstStyle/>
          <a:p>
            <a:pPr algn="just">
              <a:buNone/>
            </a:pPr>
            <a:r>
              <a:rPr lang="en-US" dirty="0" smtClean="0"/>
              <a:t>Signs and symptoms of measles usually appear about 7 to 14 days after a person is infected. Measles usually begins with:</a:t>
            </a:r>
          </a:p>
          <a:p>
            <a:pPr algn="just"/>
            <a:r>
              <a:rPr lang="en-US" dirty="0" smtClean="0"/>
              <a:t>High fever</a:t>
            </a:r>
          </a:p>
          <a:p>
            <a:pPr algn="just"/>
            <a:r>
              <a:rPr lang="en-US" dirty="0" smtClean="0"/>
              <a:t>Cough</a:t>
            </a:r>
          </a:p>
          <a:p>
            <a:pPr algn="just"/>
            <a:r>
              <a:rPr lang="en-US" dirty="0" smtClean="0"/>
              <a:t>Runny nose (</a:t>
            </a:r>
            <a:r>
              <a:rPr lang="en-US" dirty="0" err="1" smtClean="0"/>
              <a:t>coryza</a:t>
            </a:r>
            <a:r>
              <a:rPr lang="en-US" dirty="0" smtClean="0"/>
              <a:t>)</a:t>
            </a:r>
          </a:p>
          <a:p>
            <a:pPr algn="just"/>
            <a:r>
              <a:rPr lang="en-US" dirty="0" smtClean="0"/>
              <a:t>Red, watery eyes (conjunctivitis)</a:t>
            </a:r>
          </a:p>
          <a:p>
            <a:pPr algn="just">
              <a:buNone/>
            </a:pPr>
            <a:endParaRPr lang="en-US" dirty="0" smtClean="0"/>
          </a:p>
          <a:p>
            <a:pPr algn="just">
              <a:buNone/>
            </a:pPr>
            <a:r>
              <a:rPr lang="en-US" dirty="0" smtClean="0"/>
              <a:t>Two or three days after signs and symptoms begin, tiny white spots (</a:t>
            </a:r>
            <a:r>
              <a:rPr lang="en-US" dirty="0" err="1" smtClean="0"/>
              <a:t>Koplik</a:t>
            </a:r>
            <a:r>
              <a:rPr lang="en-US" dirty="0" smtClean="0"/>
              <a:t> spots) may appear inside the mouth.</a:t>
            </a:r>
          </a:p>
          <a:p>
            <a:pPr algn="just">
              <a:buNone/>
            </a:pPr>
            <a:endParaRPr lang="en-US" dirty="0" smtClean="0"/>
          </a:p>
          <a:p>
            <a:pPr algn="just">
              <a:buNone/>
            </a:pPr>
            <a:r>
              <a:rPr lang="en-US" dirty="0" smtClean="0"/>
              <a:t>Three to five days after symptoms begin, a rash breaks out. It usually begins as flat red spots that appear on the face along the hairline and spread downward to the neck, trunk, arms, legs, and feet. Small raised bumps may also appear on top of the flat red spots. When the rash begins, a fever may spike to more than 104 Fahrenheit.</a:t>
            </a:r>
          </a:p>
          <a:p>
            <a:pPr algn="just"/>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639762"/>
          </a:xfrm>
        </p:spPr>
        <p:txBody>
          <a:bodyPr>
            <a:normAutofit fontScale="90000"/>
          </a:bodyPr>
          <a:lstStyle/>
          <a:p>
            <a:r>
              <a:rPr lang="en-US" b="1" dirty="0" smtClean="0"/>
              <a:t>Spread of Measles</a:t>
            </a:r>
            <a:br>
              <a:rPr lang="en-US" b="1" dirty="0" smtClean="0"/>
            </a:br>
            <a:endParaRPr lang="en-US" dirty="0"/>
          </a:p>
        </p:txBody>
      </p:sp>
      <p:sp>
        <p:nvSpPr>
          <p:cNvPr id="3" name="Content Placeholder 2"/>
          <p:cNvSpPr>
            <a:spLocks noGrp="1"/>
          </p:cNvSpPr>
          <p:nvPr>
            <p:ph idx="1"/>
          </p:nvPr>
        </p:nvSpPr>
        <p:spPr>
          <a:xfrm>
            <a:off x="1371600" y="508000"/>
            <a:ext cx="10820400" cy="5994400"/>
          </a:xfrm>
        </p:spPr>
        <p:txBody>
          <a:bodyPr>
            <a:noAutofit/>
          </a:bodyPr>
          <a:lstStyle/>
          <a:p>
            <a:pPr algn="just"/>
            <a:r>
              <a:rPr lang="en-US" sz="2400" dirty="0" smtClean="0"/>
              <a:t>Measles is a very contagious virus that lives in the nose and throat of an infected person. The main way that measles spreads is by coughing or sneezing. Measles virus can also live on surfaces in in the air where an infected person coughed or sneezed for up to two hours. Up to 9 out of every 10 people close to a person with measles who are not immune will also become infected.</a:t>
            </a:r>
          </a:p>
          <a:p>
            <a:pPr algn="just">
              <a:buNone/>
            </a:pPr>
            <a:endParaRPr lang="en-US" sz="2400" b="1" dirty="0" smtClean="0"/>
          </a:p>
          <a:p>
            <a:pPr algn="just">
              <a:buNone/>
            </a:pPr>
            <a:r>
              <a:rPr lang="en-US" sz="2400" b="1" dirty="0" smtClean="0"/>
              <a:t>Measles Complications</a:t>
            </a:r>
          </a:p>
          <a:p>
            <a:pPr algn="just">
              <a:buNone/>
            </a:pPr>
            <a:r>
              <a:rPr lang="en-US" sz="2400" dirty="0" smtClean="0"/>
              <a:t>Measles can be serious in all age groups. Certain people are more likely to suffer from measles complications including:</a:t>
            </a:r>
          </a:p>
          <a:p>
            <a:pPr algn="just"/>
            <a:r>
              <a:rPr lang="en-US" sz="2400" dirty="0" smtClean="0"/>
              <a:t>Children younger than 5 years of age</a:t>
            </a:r>
          </a:p>
          <a:p>
            <a:pPr algn="just"/>
            <a:r>
              <a:rPr lang="en-US" sz="2400" dirty="0" smtClean="0"/>
              <a:t>Adults older than 20 years of age</a:t>
            </a:r>
          </a:p>
          <a:p>
            <a:pPr algn="just"/>
            <a:r>
              <a:rPr lang="en-US" sz="2400" dirty="0" smtClean="0"/>
              <a:t>Pregnant women</a:t>
            </a:r>
          </a:p>
          <a:p>
            <a:pPr algn="just"/>
            <a:r>
              <a:rPr lang="en-US" sz="2400" dirty="0" smtClean="0"/>
              <a:t>People with weak immune systems</a:t>
            </a:r>
          </a:p>
          <a:p>
            <a:pPr algn="just">
              <a:buNone/>
            </a:pPr>
            <a:r>
              <a:rPr lang="en-US" sz="2400" dirty="0" smtClean="0"/>
              <a:t>Ear infections and diarrhea are common complications from measles. Serious complications include pneumonia and encephalitis and may require hospitalization. Death from measles can occur.</a:t>
            </a:r>
          </a:p>
          <a:p>
            <a:pPr algn="just">
              <a:buNone/>
            </a:pP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690562"/>
          </a:xfrm>
        </p:spPr>
        <p:txBody>
          <a:bodyPr>
            <a:normAutofit fontScale="90000"/>
          </a:bodyPr>
          <a:lstStyle/>
          <a:p>
            <a:r>
              <a:rPr lang="en-US" b="1" dirty="0" smtClean="0"/>
              <a:t>Measles Vaccination</a:t>
            </a:r>
            <a:br>
              <a:rPr lang="en-US" b="1" dirty="0" smtClean="0"/>
            </a:br>
            <a:endParaRPr lang="en-US" dirty="0"/>
          </a:p>
        </p:txBody>
      </p:sp>
      <p:sp>
        <p:nvSpPr>
          <p:cNvPr id="3" name="Content Placeholder 2"/>
          <p:cNvSpPr>
            <a:spLocks noGrp="1"/>
          </p:cNvSpPr>
          <p:nvPr>
            <p:ph idx="1"/>
          </p:nvPr>
        </p:nvSpPr>
        <p:spPr>
          <a:xfrm>
            <a:off x="1660144" y="711200"/>
            <a:ext cx="10531856" cy="4800600"/>
          </a:xfrm>
        </p:spPr>
        <p:txBody>
          <a:bodyPr>
            <a:noAutofit/>
          </a:bodyPr>
          <a:lstStyle/>
          <a:p>
            <a:pPr algn="just">
              <a:buNone/>
            </a:pPr>
            <a:r>
              <a:rPr lang="en-US" sz="2400" dirty="0" smtClean="0"/>
              <a:t>Measles can be prevented with </a:t>
            </a:r>
            <a:r>
              <a:rPr lang="en-US" sz="2400" dirty="0" smtClean="0"/>
              <a:t>MMR (Measles Mumps, Rubella) </a:t>
            </a:r>
            <a:r>
              <a:rPr lang="en-US" sz="2400" dirty="0" smtClean="0"/>
              <a:t>vaccine, which protects against measles, mumps, and rubella. Two doses of MMR vaccine are about 97% effective at preventing measles; one dose is about 93% effective. Some people who get two doses of MMR vaccine may still get measles if they are exposed to the virus, however the disease is usually milder and they are less likely to spread the disease to others. Vaccination recommendations are:</a:t>
            </a:r>
          </a:p>
          <a:p>
            <a:pPr algn="just"/>
            <a:r>
              <a:rPr lang="en-US" sz="2400" b="1" dirty="0" smtClean="0"/>
              <a:t>Children:</a:t>
            </a:r>
            <a:r>
              <a:rPr lang="en-US" sz="2400" dirty="0" smtClean="0"/>
              <a:t> All children should receive two doses of MMR. The first dose should be given at 12 through 15 months of age and the second at 4 through 6 years of age. Children who are 6 through 11 months of age who will be traveling internationally should receive 1 dose of MMR vaccine.</a:t>
            </a:r>
          </a:p>
          <a:p>
            <a:pPr algn="just"/>
            <a:r>
              <a:rPr lang="en-US" sz="2400" b="1" dirty="0" smtClean="0"/>
              <a:t>Adults:</a:t>
            </a:r>
            <a:r>
              <a:rPr lang="en-US" sz="2400" dirty="0" smtClean="0"/>
              <a:t> All adults should have proof of immunity to measles. For adults with no evidence of immunity to measles, 1 dose of MMR vaccine is recommended, unless the adult is in a high risk age group (I.e. international travelers, health care workers, and college students), in which case 2 doses of MMR vaccine are recommended. Women are advised to not receive any live virus vaccine during pregnancy, including MMR.</a:t>
            </a:r>
          </a:p>
          <a:p>
            <a:pPr algn="just"/>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009" y="0"/>
            <a:ext cx="9997440" cy="1143000"/>
          </a:xfrm>
        </p:spPr>
        <p:txBody>
          <a:bodyPr>
            <a:normAutofit fontScale="90000"/>
          </a:bodyPr>
          <a:lstStyle/>
          <a:p>
            <a:r>
              <a:rPr lang="en-US" dirty="0" smtClean="0"/>
              <a:t>Mumps</a:t>
            </a:r>
            <a:br>
              <a:rPr lang="en-US" dirty="0" smtClean="0"/>
            </a:br>
            <a:endParaRPr lang="en-US" dirty="0"/>
          </a:p>
        </p:txBody>
      </p:sp>
      <p:sp>
        <p:nvSpPr>
          <p:cNvPr id="3" name="Content Placeholder 2"/>
          <p:cNvSpPr>
            <a:spLocks noGrp="1"/>
          </p:cNvSpPr>
          <p:nvPr>
            <p:ph idx="1"/>
          </p:nvPr>
        </p:nvSpPr>
        <p:spPr>
          <a:xfrm>
            <a:off x="1914144" y="844062"/>
            <a:ext cx="9997440" cy="5404338"/>
          </a:xfrm>
        </p:spPr>
        <p:txBody>
          <a:bodyPr>
            <a:normAutofit fontScale="85000" lnSpcReduction="20000"/>
          </a:bodyPr>
          <a:lstStyle/>
          <a:p>
            <a:pPr algn="just">
              <a:buNone/>
            </a:pPr>
            <a:r>
              <a:rPr lang="en-US" dirty="0" smtClean="0"/>
              <a:t>Mumps is a viral infection that primarily affects saliva-producing (salivary) glands that are located near your ears. Mumps can cause swelling in one or both of these glands.</a:t>
            </a:r>
          </a:p>
          <a:p>
            <a:pPr algn="just">
              <a:buNone/>
            </a:pPr>
            <a:endParaRPr lang="en-US" dirty="0" smtClean="0"/>
          </a:p>
          <a:p>
            <a:pPr algn="just">
              <a:buNone/>
            </a:pPr>
            <a:r>
              <a:rPr lang="en-US" dirty="0" smtClean="0"/>
              <a:t>Mumps is a disease caused by the mumps virus. Before the vaccine was used in the United States, mumps was a common illness in infants, children and young adults. Mumps is spread by mucus or droplets from the nose or throat of a person with the disease, usually when a person coughs or sneezes. The most common symptoms usually start with fever, headache, muscle aches, tiredness and loss of appetite followed by swelling of glands.</a:t>
            </a:r>
          </a:p>
          <a:p>
            <a:pPr algn="just">
              <a:buNone/>
            </a:pPr>
            <a:endParaRPr lang="en-US" dirty="0" smtClean="0"/>
          </a:p>
          <a:p>
            <a:pPr algn="just">
              <a:buNone/>
            </a:pPr>
            <a:r>
              <a:rPr lang="en-US" dirty="0" smtClean="0"/>
              <a:t>Children can be vaccinated for mumps and should be given the Measles, Mumps and Rubella (MMR) vaccine or Measles, Mumps, Rubella and </a:t>
            </a:r>
            <a:r>
              <a:rPr lang="en-US" dirty="0" err="1" smtClean="0"/>
              <a:t>Varicella</a:t>
            </a:r>
            <a:r>
              <a:rPr lang="en-US" dirty="0" smtClean="0"/>
              <a:t> (MMRV).</a:t>
            </a:r>
          </a:p>
          <a:p>
            <a:pPr algn="just"/>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873" y="0"/>
            <a:ext cx="9997440" cy="1143000"/>
          </a:xfrm>
        </p:spPr>
        <p:txBody>
          <a:bodyPr/>
          <a:lstStyle/>
          <a:p>
            <a:r>
              <a:rPr lang="en-US" dirty="0" smtClean="0"/>
              <a:t>Influenza (Flu)</a:t>
            </a:r>
            <a:endParaRPr lang="en-US" dirty="0"/>
          </a:p>
        </p:txBody>
      </p:sp>
      <p:sp>
        <p:nvSpPr>
          <p:cNvPr id="3" name="Content Placeholder 2"/>
          <p:cNvSpPr>
            <a:spLocks noGrp="1"/>
          </p:cNvSpPr>
          <p:nvPr>
            <p:ph idx="1"/>
          </p:nvPr>
        </p:nvSpPr>
        <p:spPr>
          <a:xfrm>
            <a:off x="1434904" y="997634"/>
            <a:ext cx="10504815" cy="5586046"/>
          </a:xfrm>
        </p:spPr>
        <p:txBody>
          <a:bodyPr>
            <a:normAutofit fontScale="70000" lnSpcReduction="20000"/>
          </a:bodyPr>
          <a:lstStyle/>
          <a:p>
            <a:pPr algn="just">
              <a:buNone/>
            </a:pPr>
            <a:r>
              <a:rPr lang="en-US" dirty="0" smtClean="0"/>
              <a:t>Flu is a contagious respiratory illness caused by influenza viruses that infect the nose, throat, and sometimes the lungs. It can cause mild to severe illness, and at times can lead to death. The best way to prevent flu is by getting a flu vaccine each year.</a:t>
            </a:r>
          </a:p>
          <a:p>
            <a:pPr algn="just">
              <a:buNone/>
            </a:pPr>
            <a:endParaRPr lang="en-US" dirty="0" smtClean="0"/>
          </a:p>
          <a:p>
            <a:pPr algn="just">
              <a:buNone/>
            </a:pPr>
            <a:r>
              <a:rPr lang="en-US" b="1" dirty="0" smtClean="0"/>
              <a:t>Flu Symptoms:</a:t>
            </a:r>
          </a:p>
          <a:p>
            <a:pPr algn="just">
              <a:buNone/>
            </a:pPr>
            <a:r>
              <a:rPr lang="en-US" dirty="0" smtClean="0"/>
              <a:t>Influenza (flu) can cause mild to severe illness, and at times can lead to death. Flu symptoms usually come on suddenly. People who have flu often feel some or all of these symptoms:</a:t>
            </a:r>
          </a:p>
          <a:p>
            <a:pPr algn="just"/>
            <a:r>
              <a:rPr lang="en-US" dirty="0" smtClean="0"/>
              <a:t>Fever or feeling feverish/chills</a:t>
            </a:r>
          </a:p>
          <a:p>
            <a:pPr algn="just"/>
            <a:r>
              <a:rPr lang="en-US" dirty="0" smtClean="0"/>
              <a:t>cough</a:t>
            </a:r>
          </a:p>
          <a:p>
            <a:pPr algn="just"/>
            <a:r>
              <a:rPr lang="en-US" dirty="0" smtClean="0"/>
              <a:t>sore throat</a:t>
            </a:r>
          </a:p>
          <a:p>
            <a:pPr algn="just"/>
            <a:r>
              <a:rPr lang="en-US" dirty="0" smtClean="0"/>
              <a:t>runny or stuffy nose</a:t>
            </a:r>
          </a:p>
          <a:p>
            <a:pPr algn="just"/>
            <a:r>
              <a:rPr lang="en-US" dirty="0" smtClean="0"/>
              <a:t>muscle or body aches</a:t>
            </a:r>
          </a:p>
          <a:p>
            <a:pPr algn="just"/>
            <a:r>
              <a:rPr lang="en-US" dirty="0" smtClean="0"/>
              <a:t>headaches</a:t>
            </a:r>
          </a:p>
          <a:p>
            <a:pPr algn="just"/>
            <a:r>
              <a:rPr lang="en-US" dirty="0" smtClean="0"/>
              <a:t>fatigue (tiredness)</a:t>
            </a:r>
          </a:p>
          <a:p>
            <a:pPr algn="just"/>
            <a:r>
              <a:rPr lang="en-US" dirty="0" smtClean="0"/>
              <a:t>some people may have vomiting and diarrhea, though this is more common in children than adults.</a:t>
            </a:r>
          </a:p>
          <a:p>
            <a:pPr algn="just">
              <a:buNone/>
            </a:pPr>
            <a:endParaRPr lang="en-US" dirty="0" smtClean="0"/>
          </a:p>
          <a:p>
            <a:pPr algn="just">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2452" y="209842"/>
            <a:ext cx="9997440" cy="6176889"/>
          </a:xfrm>
        </p:spPr>
        <p:txBody>
          <a:bodyPr>
            <a:normAutofit fontScale="70000" lnSpcReduction="20000"/>
          </a:bodyPr>
          <a:lstStyle/>
          <a:p>
            <a:pPr algn="just">
              <a:buNone/>
            </a:pPr>
            <a:r>
              <a:rPr lang="en-US" b="1" dirty="0" smtClean="0"/>
              <a:t>How influenza Flu Spreads</a:t>
            </a:r>
          </a:p>
          <a:p>
            <a:pPr algn="just">
              <a:buNone/>
            </a:pPr>
            <a:r>
              <a:rPr lang="en-US" dirty="0" smtClean="0"/>
              <a:t>Most experts believe that flu viruses spread mainly by tiny droplets made when people with flu cough, sneeze or talk. These droplets can land in the mouths or noses of people who are nearby. Less often, a person might get flu by touching a surface or object that has flu virus on it and then touching their own mouth, nose or possibly their eyes.</a:t>
            </a:r>
          </a:p>
          <a:p>
            <a:pPr algn="just">
              <a:buNone/>
            </a:pPr>
            <a:endParaRPr lang="en-US" dirty="0" smtClean="0"/>
          </a:p>
          <a:p>
            <a:pPr algn="just">
              <a:buNone/>
            </a:pPr>
            <a:r>
              <a:rPr lang="en-US" dirty="0" smtClean="0"/>
              <a:t> </a:t>
            </a:r>
            <a:r>
              <a:rPr lang="en-US" b="1" dirty="0" smtClean="0"/>
              <a:t>High Risk from Influenza Flu</a:t>
            </a:r>
          </a:p>
          <a:p>
            <a:pPr algn="just"/>
            <a:r>
              <a:rPr lang="en-US" dirty="0" smtClean="0"/>
              <a:t>Anyone can get flu (even healthy people), and serious problems related to flu can happen at any age, but some people are at high risk of developing serious flu-related complications if they get sick. This includes people 65 years and older, people of any age with certain chronic medical conditions (such as asthma, diabetes, or heart disease), pregnant women, and children younger than 5 years.</a:t>
            </a:r>
          </a:p>
          <a:p>
            <a:pPr algn="just">
              <a:buNone/>
            </a:pPr>
            <a:endParaRPr lang="en-US" b="1" dirty="0" smtClean="0"/>
          </a:p>
          <a:p>
            <a:pPr algn="just">
              <a:buNone/>
            </a:pPr>
            <a:r>
              <a:rPr lang="en-US" b="1" dirty="0" smtClean="0"/>
              <a:t>Prevention</a:t>
            </a:r>
            <a:r>
              <a:rPr lang="en-US" dirty="0" smtClean="0"/>
              <a:t> </a:t>
            </a:r>
          </a:p>
          <a:p>
            <a:pPr algn="just">
              <a:buNone/>
            </a:pPr>
            <a:r>
              <a:rPr lang="en-US" dirty="0" smtClean="0"/>
              <a:t>The Centers for Disease Control and Prevention (CDC) recommends annual flu vaccination for everyone age 6 months or older. The flu vaccine can reduce your risk of the flu and its severity and lower the risk of having serious illness from the flu and needing to stay in the hospital.</a:t>
            </a:r>
            <a:endParaRPr lang="en-US" b="1" dirty="0" smtClean="0"/>
          </a:p>
          <a:p>
            <a:pPr algn="just">
              <a:buNone/>
            </a:pPr>
            <a:endParaRPr lang="en-US" b="1" dirty="0" smtClean="0"/>
          </a:p>
          <a:p>
            <a:pPr algn="just">
              <a:buNone/>
            </a:pPr>
            <a:endParaRPr lang="en-US" dirty="0" smtClean="0"/>
          </a:p>
          <a:p>
            <a:pPr algn="just">
              <a:buNone/>
            </a:pPr>
            <a:endParaRPr lang="en-US" dirty="0" smtClean="0"/>
          </a:p>
          <a:p>
            <a:pPr algn="just">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Diphtheria</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Diphtheria is a serious infection caused by strains of bacteria called </a:t>
            </a:r>
            <a:r>
              <a:rPr lang="en-US" i="1" dirty="0" err="1" smtClean="0"/>
              <a:t>Corynebacterium</a:t>
            </a:r>
            <a:r>
              <a:rPr lang="en-US" i="1" dirty="0" smtClean="0"/>
              <a:t> </a:t>
            </a:r>
            <a:r>
              <a:rPr lang="en-US" i="1" dirty="0" err="1" smtClean="0"/>
              <a:t>diphtheriae</a:t>
            </a:r>
            <a:r>
              <a:rPr lang="en-US" i="1" dirty="0" smtClean="0"/>
              <a:t> </a:t>
            </a:r>
            <a:r>
              <a:rPr lang="en-US" dirty="0" smtClean="0"/>
              <a:t>that make toxin. It can lead to difficulty breathing, heart rhythm problems, and even death. </a:t>
            </a:r>
          </a:p>
          <a:p>
            <a:pPr algn="just"/>
            <a:r>
              <a:rPr lang="en-US" dirty="0" smtClean="0"/>
              <a:t>CDC recommends vaccines for infants, children, teens, and adults to prevent diphtheria.</a:t>
            </a:r>
          </a:p>
          <a:p>
            <a:pPr algn="just">
              <a:buNone/>
            </a:pPr>
            <a:endParaRPr lang="en-US" b="1" dirty="0" smtClean="0"/>
          </a:p>
          <a:p>
            <a:pPr algn="just">
              <a:buNone/>
            </a:pPr>
            <a:r>
              <a:rPr lang="en-US" b="1" dirty="0" smtClean="0"/>
              <a:t>Diphtheria vaccination</a:t>
            </a:r>
          </a:p>
          <a:p>
            <a:pPr algn="just">
              <a:buFont typeface="Wingdings" pitchFamily="2" charset="2"/>
              <a:buChar char="Ø"/>
            </a:pPr>
            <a:r>
              <a:rPr lang="en-US" dirty="0" smtClean="0"/>
              <a:t>Diphtheria, Tetanus, and Whooping Cough Vaccination</a:t>
            </a:r>
          </a:p>
          <a:p>
            <a:pPr algn="just">
              <a:buFont typeface="Wingdings" pitchFamily="2" charset="2"/>
              <a:buChar char="Ø"/>
            </a:pPr>
            <a:r>
              <a:rPr lang="en-US" dirty="0" smtClean="0"/>
              <a:t>Diphtheria, Tetanus, and </a:t>
            </a:r>
            <a:r>
              <a:rPr lang="en-US" dirty="0" err="1" smtClean="0"/>
              <a:t>Pertussis</a:t>
            </a:r>
            <a:r>
              <a:rPr lang="en-US" dirty="0" smtClean="0"/>
              <a:t> Vaccination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1362" y="270972"/>
            <a:ext cx="9404723" cy="756650"/>
          </a:xfrm>
        </p:spPr>
        <p:txBody>
          <a:bodyPr>
            <a:normAutofit/>
          </a:bodyPr>
          <a:lstStyle/>
          <a:p>
            <a:pPr algn="ctr"/>
            <a:r>
              <a:rPr lang="en-US" dirty="0" smtClean="0"/>
              <a:t>Introduction</a:t>
            </a:r>
            <a:endParaRPr lang="en-IN" dirty="0"/>
          </a:p>
        </p:txBody>
      </p:sp>
      <p:sp>
        <p:nvSpPr>
          <p:cNvPr id="3" name="Content Placeholder 2"/>
          <p:cNvSpPr>
            <a:spLocks noGrp="1"/>
          </p:cNvSpPr>
          <p:nvPr>
            <p:ph idx="1"/>
          </p:nvPr>
        </p:nvSpPr>
        <p:spPr>
          <a:xfrm>
            <a:off x="1372962" y="1150375"/>
            <a:ext cx="10604090" cy="5309418"/>
          </a:xfrm>
        </p:spPr>
        <p:txBody>
          <a:bodyPr>
            <a:noAutofit/>
          </a:bodyPr>
          <a:lstStyle/>
          <a:p>
            <a:pPr algn="just"/>
            <a:r>
              <a:rPr lang="en-US" sz="2400" dirty="0">
                <a:solidFill>
                  <a:srgbClr val="000000"/>
                </a:solidFill>
                <a:latin typeface="Times New Roman" panose="02020603050405020304" pitchFamily="18" charset="0"/>
              </a:rPr>
              <a:t>An airborne disorder is any disease that is caused by a microorganism that is transmitted through the air. Many clinically important airborne diseases are caused by a variety of pathogens, including bacteria, viruses, and fungi</a:t>
            </a:r>
            <a:r>
              <a:rPr lang="en-US" sz="2400" dirty="0" smtClean="0">
                <a:solidFill>
                  <a:srgbClr val="000000"/>
                </a:solidFill>
                <a:latin typeface="Times New Roman" panose="02020603050405020304" pitchFamily="18" charset="0"/>
              </a:rPr>
              <a:t>.</a:t>
            </a:r>
          </a:p>
          <a:p>
            <a:pPr algn="just"/>
            <a:r>
              <a:rPr lang="en-US" sz="2400" dirty="0">
                <a:solidFill>
                  <a:srgbClr val="000000"/>
                </a:solidFill>
                <a:latin typeface="Times New Roman" panose="02020603050405020304" pitchFamily="18" charset="0"/>
              </a:rPr>
              <a:t>These organisms may be transmitted through sneezing, coughing, spraying of liquids, the spread of dust, talking, or any activity that results in the generation of aerosolized particles</a:t>
            </a:r>
            <a:r>
              <a:rPr lang="en-US" sz="2400" dirty="0" smtClean="0">
                <a:solidFill>
                  <a:srgbClr val="000000"/>
                </a:solidFill>
                <a:latin typeface="Times New Roman" panose="02020603050405020304" pitchFamily="18" charset="0"/>
              </a:rPr>
              <a:t>.</a:t>
            </a:r>
          </a:p>
          <a:p>
            <a:pPr algn="just"/>
            <a:r>
              <a:rPr lang="en-US" sz="2400" dirty="0">
                <a:solidFill>
                  <a:srgbClr val="000000"/>
                </a:solidFill>
                <a:latin typeface="Times New Roman" panose="02020603050405020304" pitchFamily="18" charset="0"/>
              </a:rPr>
              <a:t>The microorganisms transmitted by an airborne route may be spread via fine mist, dust, aerosols, or liquids. The aerosolized particles are generated from a source of infection, such as an infected patient or animal. In addition, aerosols may be generated from biological waste products that accumulate in garbage cans, caves, and dry arid containers</a:t>
            </a:r>
            <a:r>
              <a:rPr lang="en-US" sz="2400" dirty="0" smtClean="0">
                <a:solidFill>
                  <a:srgbClr val="000000"/>
                </a:solidFill>
                <a:latin typeface="Times New Roman" panose="02020603050405020304" pitchFamily="18" charset="0"/>
              </a:rPr>
              <a:t>.</a:t>
            </a:r>
          </a:p>
          <a:p>
            <a:pPr algn="just"/>
            <a:r>
              <a:rPr lang="en-US" sz="2400" dirty="0">
                <a:solidFill>
                  <a:srgbClr val="000000"/>
                </a:solidFill>
                <a:latin typeface="Times New Roman" panose="02020603050405020304" pitchFamily="18" charset="0"/>
              </a:rPr>
              <a:t>In </a:t>
            </a:r>
            <a:r>
              <a:rPr lang="en-US" sz="2400" dirty="0" err="1">
                <a:solidFill>
                  <a:srgbClr val="000000"/>
                </a:solidFill>
                <a:latin typeface="Times New Roman" panose="02020603050405020304" pitchFamily="18" charset="0"/>
              </a:rPr>
              <a:t>aerosolization</a:t>
            </a:r>
            <a:r>
              <a:rPr lang="en-US" sz="2400" dirty="0">
                <a:solidFill>
                  <a:srgbClr val="000000"/>
                </a:solidFill>
                <a:latin typeface="Times New Roman" panose="02020603050405020304" pitchFamily="18" charset="0"/>
              </a:rPr>
              <a:t>, the microorganisms that are less than 100 micrometers in size float in the air. These microorganisms, contained in droplets, are then dispersed via air currents to varying distances and can be inhaled by susceptible hosts</a:t>
            </a:r>
            <a:endParaRPr lang="en-IN" sz="2400" dirty="0"/>
          </a:p>
        </p:txBody>
      </p:sp>
    </p:spTree>
    <p:extLst>
      <p:ext uri="{BB962C8B-B14F-4D97-AF65-F5344CB8AC3E}">
        <p14:creationId xmlns:p14="http://schemas.microsoft.com/office/powerpoint/2010/main" xmlns="" val="10965595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It Spreads</a:t>
            </a:r>
            <a:br>
              <a:rPr lang="en-US" dirty="0" smtClean="0"/>
            </a:br>
            <a:endParaRPr lang="en-US" dirty="0"/>
          </a:p>
        </p:txBody>
      </p:sp>
      <p:sp>
        <p:nvSpPr>
          <p:cNvPr id="3" name="Content Placeholder 2"/>
          <p:cNvSpPr>
            <a:spLocks noGrp="1"/>
          </p:cNvSpPr>
          <p:nvPr>
            <p:ph idx="1"/>
          </p:nvPr>
        </p:nvSpPr>
        <p:spPr>
          <a:xfrm>
            <a:off x="1914144" y="1041400"/>
            <a:ext cx="9997440" cy="5461000"/>
          </a:xfrm>
        </p:spPr>
        <p:txBody>
          <a:bodyPr>
            <a:normAutofit lnSpcReduction="10000"/>
          </a:bodyPr>
          <a:lstStyle/>
          <a:p>
            <a:pPr algn="just">
              <a:buNone/>
            </a:pPr>
            <a:r>
              <a:rPr lang="en-US" dirty="0" smtClean="0"/>
              <a:t>Diphtheria bacteria spread from person to person, usually through respiratory droplets, like from coughing or sneezing. People can also get sick from touching infected open sores or ulcers. Those at increased risk of getting sick include:</a:t>
            </a:r>
          </a:p>
          <a:p>
            <a:pPr algn="just">
              <a:buNone/>
            </a:pPr>
            <a:endParaRPr lang="en-US" dirty="0" smtClean="0"/>
          </a:p>
          <a:p>
            <a:pPr algn="just"/>
            <a:r>
              <a:rPr lang="en-US" dirty="0" smtClean="0"/>
              <a:t>People in the same household</a:t>
            </a:r>
          </a:p>
          <a:p>
            <a:pPr algn="just"/>
            <a:r>
              <a:rPr lang="en-US" dirty="0" smtClean="0"/>
              <a:t>People with a history of frequent, close contact with the patient</a:t>
            </a:r>
          </a:p>
          <a:p>
            <a:pPr algn="just"/>
            <a:r>
              <a:rPr lang="en-US" dirty="0" smtClean="0"/>
              <a:t>People directly exposed to secretions from the suspected infection site (e.g., mouth, skin) of the patient</a:t>
            </a:r>
          </a:p>
          <a:p>
            <a:pPr algn="just">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563562"/>
          </a:xfrm>
        </p:spPr>
        <p:txBody>
          <a:bodyPr>
            <a:normAutofit fontScale="90000"/>
          </a:bodyPr>
          <a:lstStyle/>
          <a:p>
            <a:r>
              <a:rPr lang="en-US" dirty="0" smtClean="0"/>
              <a:t>Signs and Symptoms</a:t>
            </a:r>
            <a:br>
              <a:rPr lang="en-US" dirty="0" smtClean="0"/>
            </a:br>
            <a:endParaRPr lang="en-US" dirty="0"/>
          </a:p>
        </p:txBody>
      </p:sp>
      <p:sp>
        <p:nvSpPr>
          <p:cNvPr id="3" name="Content Placeholder 2"/>
          <p:cNvSpPr>
            <a:spLocks noGrp="1"/>
          </p:cNvSpPr>
          <p:nvPr>
            <p:ph idx="1"/>
          </p:nvPr>
        </p:nvSpPr>
        <p:spPr>
          <a:xfrm>
            <a:off x="1447800" y="685800"/>
            <a:ext cx="10744200" cy="6172200"/>
          </a:xfrm>
        </p:spPr>
        <p:txBody>
          <a:bodyPr>
            <a:noAutofit/>
          </a:bodyPr>
          <a:lstStyle/>
          <a:p>
            <a:pPr algn="just">
              <a:buNone/>
            </a:pPr>
            <a:r>
              <a:rPr lang="en-US" sz="2400" dirty="0" smtClean="0"/>
              <a:t>The bacteria most commonly infect the respiratory system, which includes parts of the body involved in breathing. When the bacteria get into and attach to the lining of the respiratory system, it can cause:</a:t>
            </a:r>
          </a:p>
          <a:p>
            <a:pPr algn="just"/>
            <a:r>
              <a:rPr lang="en-US" sz="2400" dirty="0" smtClean="0"/>
              <a:t>Weakness</a:t>
            </a:r>
          </a:p>
          <a:p>
            <a:pPr algn="just"/>
            <a:r>
              <a:rPr lang="en-US" sz="2400" dirty="0" smtClean="0"/>
              <a:t>Sore throat</a:t>
            </a:r>
          </a:p>
          <a:p>
            <a:pPr algn="just"/>
            <a:r>
              <a:rPr lang="en-US" sz="2400" dirty="0" smtClean="0"/>
              <a:t>Mild fever</a:t>
            </a:r>
          </a:p>
          <a:p>
            <a:pPr algn="just"/>
            <a:r>
              <a:rPr lang="en-US" sz="2400" dirty="0" smtClean="0"/>
              <a:t>Swollen glands in the neck</a:t>
            </a:r>
          </a:p>
          <a:p>
            <a:pPr algn="just"/>
            <a:endParaRPr lang="en-US" sz="2400" dirty="0" smtClean="0"/>
          </a:p>
          <a:p>
            <a:pPr algn="just">
              <a:buNone/>
            </a:pPr>
            <a:r>
              <a:rPr lang="en-US" sz="2400" dirty="0" smtClean="0"/>
              <a:t>The bacteria make a toxin that kills healthy tissues in the respiratory system. Within two to three days, the dead tissue forms a thick, gray coating that can build up in the throat or nose. Medical experts call this thick, gray coating a “</a:t>
            </a:r>
            <a:r>
              <a:rPr lang="en-US" sz="2400" dirty="0" err="1" smtClean="0"/>
              <a:t>pseudomembrane</a:t>
            </a:r>
            <a:r>
              <a:rPr lang="en-US" sz="2400" dirty="0" smtClean="0"/>
              <a:t>.” It can cover tissues in the nose, tonsils, voice box, and throat, making it very hard to breathe and swallow.</a:t>
            </a:r>
          </a:p>
          <a:p>
            <a:pPr algn="just">
              <a:buNone/>
            </a:pPr>
            <a:endParaRPr lang="en-US" sz="2400" dirty="0" smtClean="0"/>
          </a:p>
          <a:p>
            <a:pPr algn="just">
              <a:buNone/>
            </a:pPr>
            <a:r>
              <a:rPr lang="en-US" sz="2400" dirty="0" smtClean="0"/>
              <a:t>If the toxin gets into the blood stream, it can cause heart, nerve, and kidney damage.</a:t>
            </a:r>
          </a:p>
          <a:p>
            <a:pPr algn="just">
              <a:buNone/>
            </a:pP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82880"/>
            <a:ext cx="10463784" cy="6675120"/>
          </a:xfrm>
        </p:spPr>
        <p:txBody>
          <a:bodyPr>
            <a:normAutofit fontScale="70000" lnSpcReduction="20000"/>
          </a:bodyPr>
          <a:lstStyle/>
          <a:p>
            <a:pPr algn="just">
              <a:buNone/>
            </a:pPr>
            <a:r>
              <a:rPr lang="en-US" sz="3400" b="1" dirty="0" smtClean="0"/>
              <a:t>Diagnosis</a:t>
            </a:r>
          </a:p>
          <a:p>
            <a:pPr algn="just">
              <a:buNone/>
            </a:pPr>
            <a:r>
              <a:rPr lang="en-US" dirty="0" smtClean="0"/>
              <a:t>Doctors usually decide if a person has diphtheria by looking for common signs and symptoms. They can swab the back of the throat or nose and test it for the bacteria that cause diphtheria. A doctor can also take a sample from an open sore or ulcer and try and grow the bacteria. If the bacteria grow and make the diphtheria toxin, the doctor can be sure a patient has diphtheria. </a:t>
            </a:r>
          </a:p>
          <a:p>
            <a:pPr algn="just">
              <a:buNone/>
            </a:pPr>
            <a:endParaRPr lang="en-US" sz="3400" dirty="0" smtClean="0"/>
          </a:p>
          <a:p>
            <a:pPr algn="just">
              <a:buNone/>
            </a:pPr>
            <a:r>
              <a:rPr lang="en-US" sz="3400" b="1" dirty="0" smtClean="0"/>
              <a:t>Treatment</a:t>
            </a:r>
          </a:p>
          <a:p>
            <a:pPr algn="just">
              <a:buNone/>
            </a:pPr>
            <a:r>
              <a:rPr lang="en-US" dirty="0" smtClean="0"/>
              <a:t>Diphtheria treatment involves:</a:t>
            </a:r>
          </a:p>
          <a:p>
            <a:pPr algn="just"/>
            <a:r>
              <a:rPr lang="en-US" dirty="0" smtClean="0"/>
              <a:t>Using diphtheria antitoxin to stop the bacteria toxin from damaging the body. This treatment is very important for respiratory diphtheria infections, but it is rarely used for diphtheria skin infections.</a:t>
            </a:r>
          </a:p>
          <a:p>
            <a:pPr algn="just"/>
            <a:r>
              <a:rPr lang="en-US" dirty="0" smtClean="0"/>
              <a:t>Using antibiotics to kill and get rid of the bacteria. This is important for diphtheria infections in the respiratory system and on the skin and other parts of the body (e.g., eyes, blood).</a:t>
            </a:r>
          </a:p>
          <a:p>
            <a:pPr algn="just">
              <a:buNone/>
            </a:pPr>
            <a:endParaRPr lang="en-US" dirty="0" smtClean="0"/>
          </a:p>
          <a:p>
            <a:pPr algn="just">
              <a:buNone/>
            </a:pPr>
            <a:r>
              <a:rPr lang="en-US" dirty="0" smtClean="0"/>
              <a:t>People with diphtheria are usually no longer able to infect others 48 hours after they begin taking antibiotics. However, it is important to finish taking the full course of antibiotics to make sure the bacteria are completely removed from the body. After the patient finishes the full treatment, the doctor will run tests to make sure the bacteria are not in the patient’s body anymore.</a:t>
            </a:r>
          </a:p>
          <a:p>
            <a:pPr algn="just">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Smallpox</a:t>
            </a:r>
            <a:br>
              <a:rPr lang="en-US" dirty="0" smtClean="0"/>
            </a:br>
            <a:endParaRPr lang="en-US" dirty="0"/>
          </a:p>
        </p:txBody>
      </p:sp>
      <p:sp>
        <p:nvSpPr>
          <p:cNvPr id="3" name="Content Placeholder 2"/>
          <p:cNvSpPr>
            <a:spLocks noGrp="1"/>
          </p:cNvSpPr>
          <p:nvPr>
            <p:ph idx="1"/>
          </p:nvPr>
        </p:nvSpPr>
        <p:spPr/>
        <p:txBody>
          <a:bodyPr/>
          <a:lstStyle/>
          <a:p>
            <a:r>
              <a:rPr lang="en-US" dirty="0" smtClean="0"/>
              <a:t>Before smallpox was eradicated, it was a serious infectious disease caused by the </a:t>
            </a:r>
            <a:r>
              <a:rPr lang="en-US" b="1" dirty="0" err="1" smtClean="0"/>
              <a:t>variola</a:t>
            </a:r>
            <a:r>
              <a:rPr lang="en-US" b="1" dirty="0" smtClean="0"/>
              <a:t> virus</a:t>
            </a:r>
            <a:r>
              <a:rPr lang="en-US" dirty="0" smtClean="0"/>
              <a:t>. It was contagious—meaning, it spread from one person to another. People who had smallpox had a fever and a distinctive, progressive skin rash.</a:t>
            </a:r>
          </a:p>
          <a:p>
            <a:r>
              <a:rPr lang="en-US" dirty="0" smtClean="0"/>
              <a:t>Most people with smallpox recovered, but about 3 out of every 10 people with the disease died. Many smallpox survivors have permanent scars over large areas of their body, especially their faces.</a:t>
            </a: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766762"/>
          </a:xfrm>
        </p:spPr>
        <p:txBody>
          <a:bodyPr>
            <a:normAutofit fontScale="90000"/>
          </a:bodyPr>
          <a:lstStyle/>
          <a:p>
            <a:r>
              <a:rPr lang="en-US" dirty="0" smtClean="0"/>
              <a:t>History of Smallpox</a:t>
            </a:r>
            <a:br>
              <a:rPr lang="en-US" dirty="0" smtClean="0"/>
            </a:br>
            <a:endParaRPr lang="en-US" dirty="0"/>
          </a:p>
        </p:txBody>
      </p:sp>
      <p:sp>
        <p:nvSpPr>
          <p:cNvPr id="3" name="Content Placeholder 2"/>
          <p:cNvSpPr>
            <a:spLocks noGrp="1"/>
          </p:cNvSpPr>
          <p:nvPr>
            <p:ph idx="1"/>
          </p:nvPr>
        </p:nvSpPr>
        <p:spPr>
          <a:xfrm>
            <a:off x="1473200" y="685800"/>
            <a:ext cx="10414000" cy="5842000"/>
          </a:xfrm>
        </p:spPr>
        <p:txBody>
          <a:bodyPr>
            <a:normAutofit fontScale="85000" lnSpcReduction="20000"/>
          </a:bodyPr>
          <a:lstStyle/>
          <a:p>
            <a:pPr algn="just">
              <a:buNone/>
            </a:pPr>
            <a:r>
              <a:rPr lang="en-US" dirty="0" smtClean="0"/>
              <a:t>Smallpox was a terrible disease. On average, 3 out of every 10 people who got it died. People who survived usually had scars, which were sometimes severe.</a:t>
            </a:r>
          </a:p>
          <a:p>
            <a:pPr algn="just">
              <a:buNone/>
            </a:pPr>
            <a:endParaRPr lang="en-US" dirty="0" smtClean="0"/>
          </a:p>
          <a:p>
            <a:pPr algn="just">
              <a:buNone/>
            </a:pPr>
            <a:r>
              <a:rPr lang="en-US" dirty="0" smtClean="0"/>
              <a:t>in 1796 when the English doctor Edward Jenner noticed that milkmaids who had gotten cowpox were protected from smallpox. Jenner also knew about </a:t>
            </a:r>
            <a:r>
              <a:rPr lang="en-US" dirty="0" err="1" smtClean="0"/>
              <a:t>variolation</a:t>
            </a:r>
            <a:r>
              <a:rPr lang="en-US" dirty="0" smtClean="0"/>
              <a:t> and guessed that exposure to cowpox could be used to protect against smallpox. To test his theory, Dr. Jenner took material from a cowpox sore on milkmaid Sarah </a:t>
            </a:r>
            <a:r>
              <a:rPr lang="en-US" dirty="0" err="1" smtClean="0"/>
              <a:t>Nelmes</a:t>
            </a:r>
            <a:r>
              <a:rPr lang="en-US" dirty="0" smtClean="0"/>
              <a:t>’ hand and inoculated it into the arm of James Phipps, the 9-year-old son of Jenner’s gardener. Months later, Jenner exposed Phipps several times to </a:t>
            </a:r>
            <a:r>
              <a:rPr lang="en-US" dirty="0" err="1" smtClean="0"/>
              <a:t>variola</a:t>
            </a:r>
            <a:r>
              <a:rPr lang="en-US" dirty="0" smtClean="0"/>
              <a:t> virus, but Phipps never developed smallpox. More experiments followed, and, in 1801, Jenner published his treatise “On the Origin of the Vaccine Inoculation.” In this work, he summarized his discoveries and expressed hope that “the annihilation of the smallpox, the most dreadful scourge of the human species, must be the final result of this practice.”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8744" y="0"/>
            <a:ext cx="9997440" cy="1143000"/>
          </a:xfrm>
        </p:spPr>
        <p:txBody>
          <a:bodyPr>
            <a:normAutofit fontScale="90000"/>
          </a:bodyPr>
          <a:lstStyle/>
          <a:p>
            <a:r>
              <a:rPr lang="en-US" dirty="0" smtClean="0"/>
              <a:t>Transmission of smallpox</a:t>
            </a:r>
            <a:br>
              <a:rPr lang="en-US" dirty="0" smtClean="0"/>
            </a:br>
            <a:endParaRPr lang="en-US" dirty="0"/>
          </a:p>
        </p:txBody>
      </p:sp>
      <p:sp>
        <p:nvSpPr>
          <p:cNvPr id="3" name="Content Placeholder 2"/>
          <p:cNvSpPr>
            <a:spLocks noGrp="1"/>
          </p:cNvSpPr>
          <p:nvPr>
            <p:ph idx="1"/>
          </p:nvPr>
        </p:nvSpPr>
        <p:spPr>
          <a:xfrm>
            <a:off x="1397000" y="609600"/>
            <a:ext cx="10795000" cy="5943600"/>
          </a:xfrm>
        </p:spPr>
        <p:txBody>
          <a:bodyPr>
            <a:normAutofit fontScale="85000" lnSpcReduction="10000"/>
          </a:bodyPr>
          <a:lstStyle/>
          <a:p>
            <a:r>
              <a:rPr lang="en-US" dirty="0" smtClean="0"/>
              <a:t>Before smallpox was eradicated, it was mainly spread by direct and fairly prolonged face-to-face contact between people. </a:t>
            </a:r>
            <a:r>
              <a:rPr lang="en-US" b="1" dirty="0" smtClean="0"/>
              <a:t>Smallpox patients became contagious once the first sores appeared in their mouth and throat</a:t>
            </a:r>
            <a:r>
              <a:rPr lang="en-US" dirty="0" smtClean="0"/>
              <a:t> (</a:t>
            </a:r>
            <a:r>
              <a:rPr lang="en-US" u="sng" dirty="0" smtClean="0"/>
              <a:t>early rash stage).</a:t>
            </a:r>
            <a:r>
              <a:rPr lang="en-US" dirty="0" smtClean="0"/>
              <a:t> They spread the virus when they coughed or sneezed and droplets from their nose or mouth spread to other people. They remained contagious until their last smallpox scab fell off.</a:t>
            </a:r>
          </a:p>
          <a:p>
            <a:pPr algn="just"/>
            <a:r>
              <a:rPr lang="en-US" dirty="0" smtClean="0"/>
              <a:t>These scabs and the fluid found in the patient’s sores also contained the </a:t>
            </a:r>
            <a:r>
              <a:rPr lang="en-US" dirty="0" err="1" smtClean="0"/>
              <a:t>variola</a:t>
            </a:r>
            <a:r>
              <a:rPr lang="en-US" dirty="0" smtClean="0"/>
              <a:t> virus. The virus can spread through these materials or through the objects contaminated by them, such as bedding or clothing. People who cared for smallpox patients and washed their bedding or clothing had to wear gloves and take care to not get infected.</a:t>
            </a:r>
          </a:p>
          <a:p>
            <a:r>
              <a:rPr lang="en-US" dirty="0" smtClean="0"/>
              <a:t>Rarely, smallpox has spread through the air in enclosed settings, such as a building (airborne route).</a:t>
            </a:r>
          </a:p>
          <a:p>
            <a:r>
              <a:rPr lang="en-US" dirty="0" smtClean="0"/>
              <a:t>Smallpox can be spread by humans only. Scientists have no evidence that smallpox can be spread by insects or animals.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614362"/>
          </a:xfrm>
        </p:spPr>
        <p:txBody>
          <a:bodyPr>
            <a:normAutofit fontScale="90000"/>
          </a:bodyPr>
          <a:lstStyle/>
          <a:p>
            <a:r>
              <a:rPr lang="en-US" dirty="0" smtClean="0"/>
              <a:t>Prevention and Treatment</a:t>
            </a:r>
            <a:br>
              <a:rPr lang="en-US" dirty="0" smtClean="0"/>
            </a:br>
            <a:endParaRPr lang="en-US" dirty="0"/>
          </a:p>
        </p:txBody>
      </p:sp>
      <p:sp>
        <p:nvSpPr>
          <p:cNvPr id="3" name="Content Placeholder 2"/>
          <p:cNvSpPr>
            <a:spLocks noGrp="1"/>
          </p:cNvSpPr>
          <p:nvPr>
            <p:ph idx="1"/>
          </p:nvPr>
        </p:nvSpPr>
        <p:spPr>
          <a:xfrm>
            <a:off x="1473200" y="787400"/>
            <a:ext cx="10438384" cy="5765800"/>
          </a:xfrm>
        </p:spPr>
        <p:txBody>
          <a:bodyPr>
            <a:normAutofit/>
          </a:bodyPr>
          <a:lstStyle/>
          <a:p>
            <a:pPr algn="just">
              <a:buNone/>
            </a:pPr>
            <a:r>
              <a:rPr lang="en-US" b="1" dirty="0" smtClean="0"/>
              <a:t>Smallpox Vaccines</a:t>
            </a:r>
          </a:p>
          <a:p>
            <a:pPr algn="just">
              <a:buNone/>
            </a:pPr>
            <a:r>
              <a:rPr lang="en-US" dirty="0" smtClean="0"/>
              <a:t>Smallpox can be prevented by smallpox vaccines, also called </a:t>
            </a:r>
            <a:r>
              <a:rPr lang="en-US" dirty="0" err="1" smtClean="0"/>
              <a:t>vaccinia</a:t>
            </a:r>
            <a:r>
              <a:rPr lang="en-US" dirty="0" smtClean="0"/>
              <a:t> virus vaccines. The vaccines are made from a virus called </a:t>
            </a:r>
            <a:r>
              <a:rPr lang="en-US" b="1" dirty="0" err="1" smtClean="0"/>
              <a:t>vaccinia</a:t>
            </a:r>
            <a:r>
              <a:rPr lang="en-US" dirty="0" smtClean="0"/>
              <a:t>, which is a poxvirus similar to smallpox, but less harmful.</a:t>
            </a:r>
          </a:p>
          <a:p>
            <a:pPr algn="just">
              <a:buNone/>
            </a:pPr>
            <a:endParaRPr lang="en-US" dirty="0" smtClean="0"/>
          </a:p>
          <a:p>
            <a:pPr algn="just">
              <a:buNone/>
            </a:pPr>
            <a:r>
              <a:rPr lang="en-US" b="1" dirty="0" smtClean="0"/>
              <a:t>Antiviral Drugs</a:t>
            </a:r>
          </a:p>
          <a:p>
            <a:pPr algn="just">
              <a:buFont typeface="Wingdings" pitchFamily="2" charset="2"/>
              <a:buChar char="Ø"/>
            </a:pPr>
            <a:r>
              <a:rPr lang="en-US" dirty="0" err="1" smtClean="0"/>
              <a:t>tecovirimat</a:t>
            </a:r>
            <a:r>
              <a:rPr lang="en-US" dirty="0" smtClean="0"/>
              <a:t> (TPOXX)</a:t>
            </a:r>
          </a:p>
          <a:p>
            <a:pPr algn="just">
              <a:buFont typeface="Wingdings" pitchFamily="2" charset="2"/>
              <a:buChar char="Ø"/>
            </a:pPr>
            <a:r>
              <a:rPr lang="en-US" dirty="0" err="1" smtClean="0"/>
              <a:t>brincidofovir</a:t>
            </a:r>
            <a:r>
              <a:rPr lang="en-US" dirty="0" smtClean="0"/>
              <a:t> (TEMBEXA)</a:t>
            </a:r>
          </a:p>
          <a:p>
            <a:pPr algn="just">
              <a:buFont typeface="Wingdings" pitchFamily="2" charset="2"/>
              <a:buChar char="Ø"/>
            </a:pPr>
            <a:r>
              <a:rPr lang="en-US" dirty="0" err="1" smtClean="0"/>
              <a:t>cidofovir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576" y="128253"/>
            <a:ext cx="9404723" cy="1400530"/>
          </a:xfrm>
        </p:spPr>
        <p:txBody>
          <a:bodyPr/>
          <a:lstStyle/>
          <a:p>
            <a:r>
              <a:rPr lang="en-US" dirty="0" smtClean="0"/>
              <a:t>Airborne causative </a:t>
            </a:r>
            <a:r>
              <a:rPr lang="en-US" dirty="0" err="1" smtClean="0"/>
              <a:t>organisums</a:t>
            </a:r>
            <a:endParaRPr lang="en-IN" dirty="0"/>
          </a:p>
        </p:txBody>
      </p:sp>
      <p:sp>
        <p:nvSpPr>
          <p:cNvPr id="3" name="Content Placeholder 2"/>
          <p:cNvSpPr>
            <a:spLocks noGrp="1"/>
          </p:cNvSpPr>
          <p:nvPr>
            <p:ph idx="1"/>
          </p:nvPr>
        </p:nvSpPr>
        <p:spPr>
          <a:xfrm>
            <a:off x="1478017" y="1327355"/>
            <a:ext cx="10381048" cy="5530645"/>
          </a:xfrm>
        </p:spPr>
        <p:txBody>
          <a:bodyPr>
            <a:noAutofit/>
          </a:bodyPr>
          <a:lstStyle/>
          <a:p>
            <a:pPr algn="just"/>
            <a:r>
              <a:rPr lang="en-US" sz="2400" dirty="0">
                <a:solidFill>
                  <a:srgbClr val="000000"/>
                </a:solidFill>
                <a:latin typeface="Times New Roman" panose="02020603050405020304" pitchFamily="18" charset="0"/>
              </a:rPr>
              <a:t>In almost all cases, airborne pathogens cause an inflammatory reaction of the upper airways affecting the nose, sinuses, throat, and lungs. The involvement of these structures may result in sinus congestion, sore throat, and lower respiratory tract symptoms. Any coughing or sneezing activity may then generate aerosolized particles leading to airborne transmission. Some of the common pathogens that may spread via airborne transmission </a:t>
            </a:r>
            <a:r>
              <a:rPr lang="en-US" sz="2400" dirty="0" smtClean="0">
                <a:solidFill>
                  <a:srgbClr val="000000"/>
                </a:solidFill>
                <a:latin typeface="Times New Roman" panose="02020603050405020304" pitchFamily="18" charset="0"/>
              </a:rPr>
              <a:t>are:</a:t>
            </a:r>
          </a:p>
          <a:p>
            <a:pPr marL="0" indent="0" algn="just">
              <a:buNone/>
            </a:pPr>
            <a:endParaRPr lang="en-IN" sz="2400" dirty="0" smtClean="0">
              <a:solidFill>
                <a:srgbClr val="000000"/>
              </a:solidFill>
              <a:latin typeface="Times New Roman" panose="02020603050405020304" pitchFamily="18" charset="0"/>
            </a:endParaRPr>
          </a:p>
          <a:p>
            <a:pPr marL="0" indent="0" algn="just">
              <a:buNone/>
            </a:pPr>
            <a:r>
              <a:rPr lang="en-IN" sz="2400" dirty="0" smtClean="0">
                <a:solidFill>
                  <a:srgbClr val="000000"/>
                </a:solidFill>
                <a:latin typeface="Times New Roman" panose="02020603050405020304" pitchFamily="18" charset="0"/>
              </a:rPr>
              <a:t>Anthrax, </a:t>
            </a:r>
            <a:r>
              <a:rPr lang="en-IN" sz="2400" dirty="0" err="1" smtClean="0">
                <a:solidFill>
                  <a:srgbClr val="000000"/>
                </a:solidFill>
                <a:latin typeface="Times New Roman" panose="02020603050405020304" pitchFamily="18" charset="0"/>
              </a:rPr>
              <a:t>Aspergillosis</a:t>
            </a:r>
            <a:r>
              <a:rPr lang="en-IN" sz="2400" dirty="0" smtClean="0">
                <a:solidFill>
                  <a:srgbClr val="000000"/>
                </a:solidFill>
                <a:latin typeface="Times New Roman" panose="02020603050405020304" pitchFamily="18" charset="0"/>
              </a:rPr>
              <a:t>, </a:t>
            </a:r>
            <a:r>
              <a:rPr lang="en-IN" sz="2400" dirty="0" err="1" smtClean="0">
                <a:solidFill>
                  <a:srgbClr val="000000"/>
                </a:solidFill>
                <a:latin typeface="Times New Roman" panose="02020603050405020304" pitchFamily="18" charset="0"/>
              </a:rPr>
              <a:t>Blastomycosis</a:t>
            </a:r>
            <a:r>
              <a:rPr lang="en-IN" sz="2400" dirty="0" smtClean="0">
                <a:solidFill>
                  <a:srgbClr val="000000"/>
                </a:solidFill>
                <a:latin typeface="Times New Roman" panose="02020603050405020304" pitchFamily="18" charset="0"/>
              </a:rPr>
              <a:t>, Chickenpox, Adenovirus, Enteroviruses, Rotavirus, Influenza, Rhinovirus, Neisseria meningitides, Streptococcus pneumonia, Measles, Mumps, Smallpox, Tuberculosis, </a:t>
            </a:r>
            <a:r>
              <a:rPr lang="en-IN" sz="2400" dirty="0" err="1" smtClean="0">
                <a:solidFill>
                  <a:srgbClr val="000000"/>
                </a:solidFill>
                <a:latin typeface="Times New Roman" panose="02020603050405020304" pitchFamily="18" charset="0"/>
              </a:rPr>
              <a:t>Bordetella</a:t>
            </a:r>
            <a:r>
              <a:rPr lang="en-IN" sz="2400" dirty="0" smtClean="0">
                <a:solidFill>
                  <a:srgbClr val="000000"/>
                </a:solidFill>
                <a:latin typeface="Times New Roman" panose="02020603050405020304" pitchFamily="18" charset="0"/>
              </a:rPr>
              <a:t> pertussis, Coronavirus </a:t>
            </a:r>
            <a:r>
              <a:rPr lang="en-IN" sz="2400" dirty="0">
                <a:solidFill>
                  <a:srgbClr val="000000"/>
                </a:solidFill>
                <a:latin typeface="Times New Roman" panose="02020603050405020304" pitchFamily="18" charset="0"/>
              </a:rPr>
              <a:t>Disease 2019 (COVID-19)</a:t>
            </a:r>
          </a:p>
          <a:p>
            <a:pPr marL="0" indent="0" algn="just">
              <a:buNone/>
            </a:pPr>
            <a:endParaRPr lang="en-IN" sz="2400" dirty="0"/>
          </a:p>
        </p:txBody>
      </p:sp>
    </p:spTree>
    <p:extLst>
      <p:ext uri="{BB962C8B-B14F-4D97-AF65-F5344CB8AC3E}">
        <p14:creationId xmlns:p14="http://schemas.microsoft.com/office/powerpoint/2010/main" xmlns="" val="1098286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332" y="0"/>
            <a:ext cx="10341437" cy="872197"/>
          </a:xfrm>
        </p:spPr>
        <p:txBody>
          <a:bodyPr>
            <a:normAutofit fontScale="90000"/>
          </a:bodyPr>
          <a:lstStyle/>
          <a:p>
            <a:r>
              <a:rPr lang="en-US" b="1" dirty="0">
                <a:solidFill>
                  <a:srgbClr val="000000"/>
                </a:solidFill>
                <a:latin typeface="Times New Roman" panose="02020603050405020304" pitchFamily="18" charset="0"/>
              </a:rPr>
              <a:t>Factors that influence airborne transmission</a:t>
            </a:r>
            <a:endParaRPr lang="en-IN" dirty="0"/>
          </a:p>
        </p:txBody>
      </p:sp>
      <p:sp>
        <p:nvSpPr>
          <p:cNvPr id="3" name="Content Placeholder 2"/>
          <p:cNvSpPr>
            <a:spLocks noGrp="1"/>
          </p:cNvSpPr>
          <p:nvPr>
            <p:ph idx="1"/>
          </p:nvPr>
        </p:nvSpPr>
        <p:spPr>
          <a:xfrm>
            <a:off x="988047" y="743090"/>
            <a:ext cx="10941356" cy="6114909"/>
          </a:xfrm>
        </p:spPr>
        <p:txBody>
          <a:bodyPr>
            <a:noAutofit/>
          </a:bodyPr>
          <a:lstStyle/>
          <a:p>
            <a:pPr algn="just"/>
            <a:r>
              <a:rPr lang="en-US" sz="2000" dirty="0">
                <a:solidFill>
                  <a:srgbClr val="000000"/>
                </a:solidFill>
                <a:latin typeface="Times New Roman" panose="02020603050405020304" pitchFamily="18" charset="0"/>
              </a:rPr>
              <a:t>Airborne transmission depends on several physical variables characteristic of the infectious particle and the </a:t>
            </a:r>
            <a:r>
              <a:rPr lang="en-US" sz="2000" dirty="0" smtClean="0">
                <a:solidFill>
                  <a:srgbClr val="000000"/>
                </a:solidFill>
                <a:latin typeface="Times New Roman" panose="02020603050405020304" pitchFamily="18" charset="0"/>
              </a:rPr>
              <a:t>environment.</a:t>
            </a:r>
            <a:r>
              <a:rPr lang="en-US" sz="2000" dirty="0">
                <a:solidFill>
                  <a:srgbClr val="2F4A8B"/>
                </a:solidFill>
                <a:latin typeface="Times New Roman" panose="02020603050405020304" pitchFamily="18" charset="0"/>
              </a:rPr>
              <a:t> </a:t>
            </a:r>
            <a:r>
              <a:rPr lang="en-US" sz="2000" dirty="0" smtClean="0">
                <a:solidFill>
                  <a:srgbClr val="000000"/>
                </a:solidFill>
                <a:latin typeface="Times New Roman" panose="02020603050405020304" pitchFamily="18" charset="0"/>
              </a:rPr>
              <a:t>Factors </a:t>
            </a:r>
            <a:r>
              <a:rPr lang="en-US" sz="2000" dirty="0">
                <a:solidFill>
                  <a:srgbClr val="000000"/>
                </a:solidFill>
                <a:latin typeface="Times New Roman" panose="02020603050405020304" pitchFamily="18" charset="0"/>
              </a:rPr>
              <a:t>that influence the spread of airborne infections to include the following:</a:t>
            </a:r>
          </a:p>
          <a:p>
            <a:pPr algn="just">
              <a:buFont typeface="Arial" panose="020B0604020202020204" pitchFamily="34" charset="0"/>
              <a:buChar char="•"/>
            </a:pPr>
            <a:r>
              <a:rPr lang="en-US" sz="2000" dirty="0">
                <a:solidFill>
                  <a:srgbClr val="000000"/>
                </a:solidFill>
                <a:latin typeface="Times New Roman" panose="02020603050405020304" pitchFamily="18" charset="0"/>
              </a:rPr>
              <a:t/>
            </a:r>
            <a:br>
              <a:rPr lang="en-US" sz="2000" dirty="0">
                <a:solidFill>
                  <a:srgbClr val="000000"/>
                </a:solidFill>
                <a:latin typeface="Times New Roman" panose="02020603050405020304" pitchFamily="18" charset="0"/>
              </a:rPr>
            </a:br>
            <a:r>
              <a:rPr lang="en-US" sz="2000" b="1" i="1" dirty="0">
                <a:solidFill>
                  <a:srgbClr val="000000"/>
                </a:solidFill>
                <a:latin typeface="Times New Roman" panose="02020603050405020304" pitchFamily="18" charset="0"/>
              </a:rPr>
              <a:t>Temperature</a:t>
            </a:r>
            <a:r>
              <a:rPr lang="en-US" sz="2000" b="1" dirty="0">
                <a:solidFill>
                  <a:srgbClr val="000000"/>
                </a:solidFill>
                <a:latin typeface="Times New Roman" panose="02020603050405020304" pitchFamily="18" charset="0"/>
              </a:rPr>
              <a:t>:</a:t>
            </a:r>
            <a:r>
              <a:rPr lang="en-US" sz="2000" dirty="0">
                <a:solidFill>
                  <a:srgbClr val="000000"/>
                </a:solidFill>
                <a:latin typeface="Times New Roman" panose="02020603050405020304" pitchFamily="18" charset="0"/>
              </a:rPr>
              <a:t> Certain viruses are more active at lower temperatures. For example, influenza tends to spread more easily in cold climate conditions. In contrast, the infectivity of bacterial pathogens decreases in cold temperatures as they are less resistant and thus remain in a state of dormancy</a:t>
            </a:r>
            <a:r>
              <a:rPr lang="en-US" sz="2000" dirty="0" smtClean="0">
                <a:solidFill>
                  <a:srgbClr val="000000"/>
                </a:solidFill>
                <a:latin typeface="Times New Roman" panose="02020603050405020304" pitchFamily="18" charset="0"/>
              </a:rPr>
              <a:t>.</a:t>
            </a:r>
          </a:p>
          <a:p>
            <a:pPr algn="just">
              <a:buFont typeface="Arial" panose="020B0604020202020204" pitchFamily="34" charset="0"/>
              <a:buChar char="•"/>
            </a:pPr>
            <a:endParaRPr lang="en-US" sz="2000" dirty="0">
              <a:solidFill>
                <a:srgbClr val="000000"/>
              </a:solidFill>
              <a:latin typeface="Times New Roman" panose="02020603050405020304" pitchFamily="18" charset="0"/>
            </a:endParaRPr>
          </a:p>
          <a:p>
            <a:pPr algn="just">
              <a:buFont typeface="Arial" panose="020B0604020202020204" pitchFamily="34" charset="0"/>
              <a:buChar char="•"/>
            </a:pPr>
            <a:r>
              <a:rPr lang="en-US" sz="2000" b="1" i="1" dirty="0">
                <a:solidFill>
                  <a:srgbClr val="000000"/>
                </a:solidFill>
                <a:latin typeface="Times New Roman" panose="02020603050405020304" pitchFamily="18" charset="0"/>
              </a:rPr>
              <a:t>Amount of sunshine</a:t>
            </a:r>
            <a:r>
              <a:rPr lang="en-US" sz="2000" b="1" dirty="0">
                <a:solidFill>
                  <a:srgbClr val="000000"/>
                </a:solidFill>
                <a:latin typeface="Times New Roman" panose="02020603050405020304" pitchFamily="18" charset="0"/>
              </a:rPr>
              <a:t>: </a:t>
            </a:r>
            <a:r>
              <a:rPr lang="en-US" sz="2000" dirty="0">
                <a:solidFill>
                  <a:srgbClr val="000000"/>
                </a:solidFill>
                <a:latin typeface="Times New Roman" panose="02020603050405020304" pitchFamily="18" charset="0"/>
              </a:rPr>
              <a:t>Ultraviolet (UV) rays of the sun are harmful to bacteria and viruses. The strength and duration of UV light exposure can determine the survival of infectious pathogens in the air. Countries that have a higher average daily sunshine are thus less prone to airborne transmission</a:t>
            </a:r>
            <a:r>
              <a:rPr lang="en-US" sz="2000" dirty="0" smtClean="0">
                <a:solidFill>
                  <a:srgbClr val="000000"/>
                </a:solidFill>
                <a:latin typeface="Times New Roman" panose="02020603050405020304" pitchFamily="18" charset="0"/>
              </a:rPr>
              <a:t>.</a:t>
            </a:r>
          </a:p>
          <a:p>
            <a:pPr algn="just">
              <a:buFont typeface="Arial" panose="020B0604020202020204" pitchFamily="34" charset="0"/>
              <a:buChar char="•"/>
            </a:pPr>
            <a:endParaRPr lang="en-US" sz="2000" dirty="0">
              <a:solidFill>
                <a:srgbClr val="000000"/>
              </a:solidFill>
              <a:latin typeface="Times New Roman" panose="02020603050405020304" pitchFamily="18" charset="0"/>
            </a:endParaRPr>
          </a:p>
          <a:p>
            <a:pPr algn="just">
              <a:buFont typeface="Arial" panose="020B0604020202020204" pitchFamily="34" charset="0"/>
              <a:buChar char="•"/>
            </a:pPr>
            <a:r>
              <a:rPr lang="en-US" sz="2000" b="1" i="1" dirty="0">
                <a:solidFill>
                  <a:srgbClr val="000000"/>
                </a:solidFill>
                <a:latin typeface="Times New Roman" panose="02020603050405020304" pitchFamily="18" charset="0"/>
              </a:rPr>
              <a:t>Humidity</a:t>
            </a:r>
            <a:r>
              <a:rPr lang="en-US" sz="2000" b="1" dirty="0">
                <a:solidFill>
                  <a:srgbClr val="000000"/>
                </a:solidFill>
                <a:latin typeface="Times New Roman" panose="02020603050405020304" pitchFamily="18" charset="0"/>
              </a:rPr>
              <a:t>:</a:t>
            </a:r>
            <a:r>
              <a:rPr lang="en-US" sz="2000" dirty="0">
                <a:solidFill>
                  <a:srgbClr val="000000"/>
                </a:solidFill>
                <a:latin typeface="Times New Roman" panose="02020603050405020304" pitchFamily="18" charset="0"/>
              </a:rPr>
              <a:t> The percentage of water vapor in the air also determines the effectiveness of airborne droplet nuclei to spread from person to person. It has been studied that high humidity levels are protective against UV light destruction as water vapor forms a protective barrier around the droplet nuclei</a:t>
            </a:r>
            <a:r>
              <a:rPr lang="en-US" sz="2000" dirty="0" smtClean="0">
                <a:solidFill>
                  <a:srgbClr val="000000"/>
                </a:solidFill>
                <a:latin typeface="Times New Roman" panose="02020603050405020304" pitchFamily="18" charset="0"/>
              </a:rPr>
              <a:t>.</a:t>
            </a:r>
          </a:p>
          <a:p>
            <a:pPr algn="just">
              <a:buFont typeface="Arial" panose="020B0604020202020204" pitchFamily="34" charset="0"/>
              <a:buChar char="•"/>
            </a:pPr>
            <a:endParaRPr lang="en-US" sz="2000" dirty="0">
              <a:solidFill>
                <a:srgbClr val="000000"/>
              </a:solidFill>
              <a:latin typeface="Times New Roman" panose="02020603050405020304" pitchFamily="18" charset="0"/>
            </a:endParaRPr>
          </a:p>
          <a:p>
            <a:pPr algn="just">
              <a:buFont typeface="Arial" panose="020B0604020202020204" pitchFamily="34" charset="0"/>
              <a:buChar char="•"/>
            </a:pPr>
            <a:r>
              <a:rPr lang="en-US" sz="2000" b="1" i="1" dirty="0">
                <a:solidFill>
                  <a:srgbClr val="000000"/>
                </a:solidFill>
                <a:latin typeface="Times New Roman" panose="02020603050405020304" pitchFamily="18" charset="0"/>
              </a:rPr>
              <a:t>Wind</a:t>
            </a:r>
            <a:r>
              <a:rPr lang="en-US" sz="2000" b="1" dirty="0">
                <a:solidFill>
                  <a:srgbClr val="000000"/>
                </a:solidFill>
                <a:latin typeface="Times New Roman" panose="02020603050405020304" pitchFamily="18" charset="0"/>
              </a:rPr>
              <a:t>:</a:t>
            </a:r>
            <a:r>
              <a:rPr lang="en-US" sz="2000" dirty="0">
                <a:solidFill>
                  <a:srgbClr val="000000"/>
                </a:solidFill>
                <a:latin typeface="Times New Roman" panose="02020603050405020304" pitchFamily="18" charset="0"/>
              </a:rPr>
              <a:t> Air currents are known to increase the distance traveled by infectious airborne particles. Wind also, however, decreases the concentration of droplet nuclei, thus decreasing the airborne infectivity.</a:t>
            </a:r>
          </a:p>
          <a:p>
            <a:pPr marL="0" indent="0" algn="just">
              <a:buNone/>
            </a:pPr>
            <a:endParaRPr lang="en-IN" sz="2000" dirty="0"/>
          </a:p>
        </p:txBody>
      </p:sp>
    </p:spTree>
    <p:extLst>
      <p:ext uri="{BB962C8B-B14F-4D97-AF65-F5344CB8AC3E}">
        <p14:creationId xmlns:p14="http://schemas.microsoft.com/office/powerpoint/2010/main" xmlns="" val="399890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2943" y="0"/>
            <a:ext cx="10899057" cy="731520"/>
          </a:xfrm>
        </p:spPr>
        <p:txBody>
          <a:bodyPr>
            <a:normAutofit fontScale="90000"/>
          </a:bodyPr>
          <a:lstStyle/>
          <a:p>
            <a:r>
              <a:rPr lang="en-IN" b="1" dirty="0">
                <a:solidFill>
                  <a:srgbClr val="000000"/>
                </a:solidFill>
                <a:latin typeface="Times New Roman" panose="02020603050405020304" pitchFamily="18" charset="0"/>
              </a:rPr>
              <a:t>Other </a:t>
            </a:r>
            <a:r>
              <a:rPr lang="en-IN" b="1" dirty="0" smtClean="0">
                <a:solidFill>
                  <a:srgbClr val="000000"/>
                </a:solidFill>
                <a:latin typeface="Times New Roman" panose="02020603050405020304" pitchFamily="18" charset="0"/>
              </a:rPr>
              <a:t>Factors </a:t>
            </a:r>
            <a:r>
              <a:rPr lang="en-US" b="1" dirty="0">
                <a:solidFill>
                  <a:srgbClr val="000000"/>
                </a:solidFill>
                <a:latin typeface="Times New Roman" panose="02020603050405020304" pitchFamily="18" charset="0"/>
              </a:rPr>
              <a:t>influence airborne transmission</a:t>
            </a:r>
            <a:endParaRPr lang="en-IN" dirty="0"/>
          </a:p>
        </p:txBody>
      </p:sp>
      <p:sp>
        <p:nvSpPr>
          <p:cNvPr id="3" name="Content Placeholder 2"/>
          <p:cNvSpPr>
            <a:spLocks noGrp="1"/>
          </p:cNvSpPr>
          <p:nvPr>
            <p:ph idx="1"/>
          </p:nvPr>
        </p:nvSpPr>
        <p:spPr>
          <a:xfrm>
            <a:off x="1308295" y="901863"/>
            <a:ext cx="10570056" cy="5763727"/>
          </a:xfrm>
        </p:spPr>
        <p:txBody>
          <a:bodyPr>
            <a:normAutofit/>
          </a:bodyPr>
          <a:lstStyle/>
          <a:p>
            <a:pPr algn="just">
              <a:buFont typeface="Arial" panose="020B0604020202020204" pitchFamily="34" charset="0"/>
              <a:buChar char="•"/>
            </a:pPr>
            <a:r>
              <a:rPr lang="en-US" sz="2400" b="1" i="1" dirty="0">
                <a:solidFill>
                  <a:srgbClr val="000000"/>
                </a:solidFill>
                <a:latin typeface="Times New Roman" panose="02020603050405020304" pitchFamily="18" charset="0"/>
              </a:rPr>
              <a:t>Tropical Storms</a:t>
            </a:r>
            <a:r>
              <a:rPr lang="en-US" sz="2400" b="1" dirty="0">
                <a:solidFill>
                  <a:srgbClr val="000000"/>
                </a:solidFill>
                <a:latin typeface="Times New Roman" panose="02020603050405020304" pitchFamily="18" charset="0"/>
              </a:rPr>
              <a:t>: </a:t>
            </a:r>
            <a:r>
              <a:rPr lang="en-US" sz="2400" dirty="0">
                <a:solidFill>
                  <a:srgbClr val="000000"/>
                </a:solidFill>
                <a:latin typeface="Times New Roman" panose="02020603050405020304" pitchFamily="18" charset="0"/>
              </a:rPr>
              <a:t>Several studies have shown that tropical storms decrease the quantity of fungal spores in the air. The number of fungal spores does, however, increase after a few days.</a:t>
            </a:r>
          </a:p>
          <a:p>
            <a:pPr algn="just">
              <a:buFont typeface="Arial" panose="020B0604020202020204" pitchFamily="34" charset="0"/>
              <a:buChar char="•"/>
            </a:pPr>
            <a:r>
              <a:rPr lang="en-US" sz="2400" b="1" i="1" dirty="0">
                <a:solidFill>
                  <a:srgbClr val="000000"/>
                </a:solidFill>
                <a:latin typeface="Times New Roman" panose="02020603050405020304" pitchFamily="18" charset="0"/>
              </a:rPr>
              <a:t>Socioeconomic and living conditions</a:t>
            </a:r>
            <a:r>
              <a:rPr lang="en-US" sz="2400" b="1" dirty="0">
                <a:solidFill>
                  <a:srgbClr val="000000"/>
                </a:solidFill>
                <a:latin typeface="Times New Roman" panose="02020603050405020304" pitchFamily="18" charset="0"/>
              </a:rPr>
              <a:t>: </a:t>
            </a:r>
            <a:r>
              <a:rPr lang="en-US" sz="2400" dirty="0">
                <a:solidFill>
                  <a:srgbClr val="000000"/>
                </a:solidFill>
                <a:latin typeface="Times New Roman" panose="02020603050405020304" pitchFamily="18" charset="0"/>
              </a:rPr>
              <a:t>Like infectious diseases that are spread via contact, the role of living conditions and socioeconomic factors also plays a key role in airborne transmission. Housing and the number of people residing in one room/area is an important determinant of airborne transmission. Room ventilation and aeration are also key factors. </a:t>
            </a:r>
            <a:r>
              <a:rPr lang="en-US" sz="2400" dirty="0" err="1">
                <a:solidFill>
                  <a:srgbClr val="000000"/>
                </a:solidFill>
                <a:latin typeface="Times New Roman" panose="02020603050405020304" pitchFamily="18" charset="0"/>
              </a:rPr>
              <a:t>Airconditioning</a:t>
            </a:r>
            <a:r>
              <a:rPr lang="en-US" sz="2400" dirty="0">
                <a:solidFill>
                  <a:srgbClr val="000000"/>
                </a:solidFill>
                <a:latin typeface="Times New Roman" panose="02020603050405020304" pitchFamily="18" charset="0"/>
              </a:rPr>
              <a:t> is also considered a culprit for the increased airborne spread in closed environments.</a:t>
            </a:r>
          </a:p>
          <a:p>
            <a:pPr algn="just">
              <a:buFont typeface="Arial" panose="020B0604020202020204" pitchFamily="34" charset="0"/>
              <a:buChar char="•"/>
            </a:pPr>
            <a:r>
              <a:rPr lang="en-US" sz="2400" b="1" i="1" dirty="0">
                <a:solidFill>
                  <a:srgbClr val="000000"/>
                </a:solidFill>
                <a:latin typeface="Times New Roman" panose="02020603050405020304" pitchFamily="18" charset="0"/>
              </a:rPr>
              <a:t>Rural vs. Urban</a:t>
            </a:r>
            <a:r>
              <a:rPr lang="en-US" sz="2400" b="1" dirty="0">
                <a:solidFill>
                  <a:srgbClr val="000000"/>
                </a:solidFill>
                <a:latin typeface="Times New Roman" panose="02020603050405020304" pitchFamily="18" charset="0"/>
              </a:rPr>
              <a:t>: </a:t>
            </a:r>
            <a:r>
              <a:rPr lang="en-US" sz="2400" dirty="0">
                <a:solidFill>
                  <a:srgbClr val="000000"/>
                </a:solidFill>
                <a:latin typeface="Times New Roman" panose="02020603050405020304" pitchFamily="18" charset="0"/>
              </a:rPr>
              <a:t>In urban areas, close living conditions result in increased transmission of bacterial and viral pathogens. In contrast, rural areas are more prone to airborne transmission of fungal spores.</a:t>
            </a:r>
          </a:p>
          <a:p>
            <a:pPr algn="just">
              <a:buFont typeface="Arial" panose="020B0604020202020204" pitchFamily="34" charset="0"/>
              <a:buChar char="•"/>
            </a:pPr>
            <a:r>
              <a:rPr lang="en-US" sz="2400" b="1" i="1" dirty="0">
                <a:solidFill>
                  <a:srgbClr val="000000"/>
                </a:solidFill>
                <a:latin typeface="Times New Roman" panose="02020603050405020304" pitchFamily="18" charset="0"/>
              </a:rPr>
              <a:t>Inadequate sewage and drainage systems</a:t>
            </a:r>
            <a:r>
              <a:rPr lang="en-US" sz="2400" b="1" dirty="0">
                <a:solidFill>
                  <a:srgbClr val="000000"/>
                </a:solidFill>
                <a:latin typeface="Times New Roman" panose="02020603050405020304" pitchFamily="18" charset="0"/>
              </a:rPr>
              <a:t>: </a:t>
            </a:r>
            <a:r>
              <a:rPr lang="en-US" sz="2400" dirty="0" err="1">
                <a:solidFill>
                  <a:srgbClr val="000000"/>
                </a:solidFill>
                <a:latin typeface="Times New Roman" panose="02020603050405020304" pitchFamily="18" charset="0"/>
              </a:rPr>
              <a:t>Biowaste</a:t>
            </a:r>
            <a:r>
              <a:rPr lang="en-US" sz="2400" dirty="0">
                <a:solidFill>
                  <a:srgbClr val="000000"/>
                </a:solidFill>
                <a:latin typeface="Times New Roman" panose="02020603050405020304" pitchFamily="18" charset="0"/>
              </a:rPr>
              <a:t> accumulation also increases the risk of the formation of airborne particles and thus their spread.</a:t>
            </a:r>
          </a:p>
          <a:p>
            <a:pPr algn="just"/>
            <a:endParaRPr lang="en-IN" sz="2400" dirty="0"/>
          </a:p>
        </p:txBody>
      </p:sp>
    </p:spTree>
    <p:extLst>
      <p:ext uri="{BB962C8B-B14F-4D97-AF65-F5344CB8AC3E}">
        <p14:creationId xmlns:p14="http://schemas.microsoft.com/office/powerpoint/2010/main" xmlns="" val="196039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0"/>
            <a:ext cx="9997440" cy="1143000"/>
          </a:xfrm>
        </p:spPr>
        <p:txBody>
          <a:bodyPr/>
          <a:lstStyle/>
          <a:p>
            <a:r>
              <a:rPr lang="en-US" dirty="0" smtClean="0"/>
              <a:t>Tuberculosis</a:t>
            </a:r>
            <a:endParaRPr lang="en-US" dirty="0"/>
          </a:p>
        </p:txBody>
      </p:sp>
      <p:sp>
        <p:nvSpPr>
          <p:cNvPr id="3" name="Content Placeholder 2"/>
          <p:cNvSpPr>
            <a:spLocks noGrp="1"/>
          </p:cNvSpPr>
          <p:nvPr>
            <p:ph idx="1"/>
          </p:nvPr>
        </p:nvSpPr>
        <p:spPr>
          <a:xfrm>
            <a:off x="1643210" y="1142999"/>
            <a:ext cx="10142390" cy="5223934"/>
          </a:xfrm>
        </p:spPr>
        <p:txBody>
          <a:bodyPr>
            <a:normAutofit fontScale="92500" lnSpcReduction="10000"/>
          </a:bodyPr>
          <a:lstStyle/>
          <a:p>
            <a:pPr algn="just"/>
            <a:r>
              <a:rPr lang="en-US" dirty="0" smtClean="0"/>
              <a:t>Tuberculosis (TB) is an infection caused by a bacterium called </a:t>
            </a:r>
            <a:r>
              <a:rPr lang="en-US" i="1" dirty="0" smtClean="0"/>
              <a:t>Mycobacterium tuberculosis</a:t>
            </a:r>
            <a:r>
              <a:rPr lang="en-US" dirty="0" smtClean="0"/>
              <a:t>. It usually affects the lungs. However, other parts of the body can also be affected, like the kidney, spine, and brain.</a:t>
            </a:r>
          </a:p>
          <a:p>
            <a:pPr algn="just"/>
            <a:r>
              <a:rPr lang="en-US" b="1" dirty="0" smtClean="0"/>
              <a:t>Spread of Tuberculosis: </a:t>
            </a:r>
            <a:r>
              <a:rPr lang="en-US" dirty="0" smtClean="0"/>
              <a:t>When someone with active TB disease of the lung coughs, sneezes, speaks, or sings, TB germs get into the air. People who share the same air space with this person may breathe in these germs. People then breathe them in and the bacteria gets in their lungs.</a:t>
            </a:r>
          </a:p>
          <a:p>
            <a:pPr algn="just"/>
            <a:r>
              <a:rPr lang="en-US" dirty="0" smtClean="0"/>
              <a:t>Not everyone infected with TB bacteria becomes sick. In most people who breathe in TB bacteria and become infected, the body fights the bacteria to stop them from growing.</a:t>
            </a:r>
            <a:endParaRPr lang="en-US" b="1" dirty="0" smtClean="0"/>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741362"/>
          </a:xfrm>
        </p:spPr>
        <p:txBody>
          <a:bodyPr>
            <a:normAutofit fontScale="90000"/>
          </a:bodyPr>
          <a:lstStyle/>
          <a:p>
            <a:r>
              <a:rPr lang="en-US" dirty="0" smtClean="0"/>
              <a:t>Other people at increased risk include</a:t>
            </a:r>
            <a:br>
              <a:rPr lang="en-US" dirty="0" smtClean="0"/>
            </a:br>
            <a:endParaRPr lang="en-US" dirty="0"/>
          </a:p>
        </p:txBody>
      </p:sp>
      <p:sp>
        <p:nvSpPr>
          <p:cNvPr id="3" name="Content Placeholder 2"/>
          <p:cNvSpPr>
            <a:spLocks noGrp="1"/>
          </p:cNvSpPr>
          <p:nvPr>
            <p:ph idx="1"/>
          </p:nvPr>
        </p:nvSpPr>
        <p:spPr>
          <a:xfrm>
            <a:off x="1517226" y="804333"/>
            <a:ext cx="10674774" cy="6053667"/>
          </a:xfrm>
        </p:spPr>
        <p:txBody>
          <a:bodyPr>
            <a:normAutofit fontScale="85000" lnSpcReduction="20000"/>
          </a:bodyPr>
          <a:lstStyle/>
          <a:p>
            <a:pPr algn="just">
              <a:buNone/>
            </a:pPr>
            <a:endParaRPr lang="en-US" dirty="0" smtClean="0"/>
          </a:p>
          <a:p>
            <a:pPr algn="just"/>
            <a:r>
              <a:rPr lang="en-US" dirty="0" smtClean="0"/>
              <a:t>People living or working in group settings.</a:t>
            </a:r>
          </a:p>
          <a:p>
            <a:pPr algn="just"/>
            <a:r>
              <a:rPr lang="en-US" dirty="0" smtClean="0"/>
              <a:t>People who abuse drugs or alcohol.</a:t>
            </a:r>
          </a:p>
          <a:p>
            <a:pPr algn="just"/>
            <a:r>
              <a:rPr lang="en-US" dirty="0" smtClean="0"/>
              <a:t>People with medical conditions such as diabetes, HIV infection, or certain types of cancer.</a:t>
            </a:r>
          </a:p>
          <a:p>
            <a:pPr algn="just"/>
            <a:r>
              <a:rPr lang="en-US" dirty="0" smtClean="0"/>
              <a:t>People who are underweight.</a:t>
            </a:r>
          </a:p>
          <a:p>
            <a:pPr algn="just"/>
            <a:r>
              <a:rPr lang="en-US" dirty="0" smtClean="0"/>
              <a:t>People coming from countries with high rates of TB.</a:t>
            </a:r>
          </a:p>
          <a:p>
            <a:pPr algn="just">
              <a:buNone/>
            </a:pPr>
            <a:endParaRPr lang="en-US" b="1" dirty="0" smtClean="0"/>
          </a:p>
          <a:p>
            <a:pPr algn="just">
              <a:buNone/>
            </a:pPr>
            <a:r>
              <a:rPr lang="en-US" b="1" dirty="0" smtClean="0"/>
              <a:t>Symptoms of Tuberculosis</a:t>
            </a:r>
          </a:p>
          <a:p>
            <a:pPr algn="just"/>
            <a:r>
              <a:rPr lang="en-US" dirty="0" smtClean="0"/>
              <a:t>symptoms of TB disease depend on where in the body the TB bacteria grow. TB bacteria usually grow in the lungs. TB disease in the lungs may cause symptoms like:</a:t>
            </a:r>
          </a:p>
          <a:p>
            <a:pPr algn="just">
              <a:buFont typeface="Wingdings" pitchFamily="2" charset="2"/>
              <a:buChar char="Ø"/>
            </a:pPr>
            <a:r>
              <a:rPr lang="en-US" dirty="0" smtClean="0"/>
              <a:t>A bad cough that lasts 3 weeks or longer</a:t>
            </a:r>
          </a:p>
          <a:p>
            <a:pPr algn="just">
              <a:buFont typeface="Wingdings" pitchFamily="2" charset="2"/>
              <a:buChar char="Ø"/>
            </a:pPr>
            <a:r>
              <a:rPr lang="en-US" dirty="0" smtClean="0"/>
              <a:t>Pain in the chest</a:t>
            </a:r>
          </a:p>
          <a:p>
            <a:pPr algn="just">
              <a:buFont typeface="Wingdings" pitchFamily="2" charset="2"/>
              <a:buChar char="Ø"/>
            </a:pPr>
            <a:r>
              <a:rPr lang="en-US" dirty="0" smtClean="0"/>
              <a:t>Coughing up blood or sputum (phlegm from deep inside the lungs)</a:t>
            </a:r>
          </a:p>
          <a:p>
            <a:pPr algn="just">
              <a:buNone/>
            </a:pPr>
            <a:endParaRPr lang="en-US" b="1" dirty="0" smtClean="0"/>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0960" y="406400"/>
            <a:ext cx="9997440" cy="741362"/>
          </a:xfrm>
        </p:spPr>
        <p:txBody>
          <a:bodyPr>
            <a:normAutofit fontScale="90000"/>
          </a:bodyPr>
          <a:lstStyle/>
          <a:p>
            <a:r>
              <a:rPr lang="en-US" dirty="0" err="1" smtClean="0"/>
              <a:t>Pertussis</a:t>
            </a:r>
            <a:r>
              <a:rPr lang="en-US" dirty="0" smtClean="0"/>
              <a:t> (Whooping Cough)</a:t>
            </a:r>
            <a:br>
              <a:rPr lang="en-US" dirty="0" smtClean="0"/>
            </a:br>
            <a:endParaRPr lang="en-US" dirty="0"/>
          </a:p>
        </p:txBody>
      </p:sp>
      <p:sp>
        <p:nvSpPr>
          <p:cNvPr id="3" name="Content Placeholder 2"/>
          <p:cNvSpPr>
            <a:spLocks noGrp="1"/>
          </p:cNvSpPr>
          <p:nvPr>
            <p:ph idx="1"/>
          </p:nvPr>
        </p:nvSpPr>
        <p:spPr>
          <a:xfrm>
            <a:off x="1914144" y="1447800"/>
            <a:ext cx="9997440" cy="4851400"/>
          </a:xfrm>
        </p:spPr>
        <p:txBody>
          <a:bodyPr>
            <a:normAutofit fontScale="85000" lnSpcReduction="20000"/>
          </a:bodyPr>
          <a:lstStyle/>
          <a:p>
            <a:pPr algn="just"/>
            <a:r>
              <a:rPr lang="en-US" dirty="0" err="1" smtClean="0"/>
              <a:t>Pertussis</a:t>
            </a:r>
            <a:r>
              <a:rPr lang="en-US" dirty="0" smtClean="0"/>
              <a:t> is a respiratory illness commonly known as whooping cough and caused by the bacteria </a:t>
            </a:r>
            <a:r>
              <a:rPr lang="en-US" i="1" dirty="0" err="1" smtClean="0"/>
              <a:t>Bordetella</a:t>
            </a:r>
            <a:r>
              <a:rPr lang="en-US" i="1" dirty="0" smtClean="0"/>
              <a:t> </a:t>
            </a:r>
            <a:r>
              <a:rPr lang="en-US" i="1" dirty="0" err="1" smtClean="0"/>
              <a:t>pertussis</a:t>
            </a:r>
            <a:r>
              <a:rPr lang="en-US" dirty="0" smtClean="0"/>
              <a:t>. </a:t>
            </a:r>
            <a:r>
              <a:rPr lang="en-US" dirty="0" err="1" smtClean="0"/>
              <a:t>Pertussis</a:t>
            </a:r>
            <a:r>
              <a:rPr lang="en-US" dirty="0" smtClean="0"/>
              <a:t> can be very serious, especially in infants.</a:t>
            </a:r>
          </a:p>
          <a:p>
            <a:pPr algn="just"/>
            <a:endParaRPr lang="en-US" dirty="0" smtClean="0"/>
          </a:p>
          <a:p>
            <a:pPr algn="just">
              <a:buNone/>
            </a:pPr>
            <a:r>
              <a:rPr lang="en-US" b="1" dirty="0" smtClean="0"/>
              <a:t>Spread of </a:t>
            </a:r>
            <a:r>
              <a:rPr lang="en-US" b="1" dirty="0" err="1" smtClean="0"/>
              <a:t>Pertussis</a:t>
            </a:r>
            <a:endParaRPr lang="en-US" b="1" dirty="0" smtClean="0"/>
          </a:p>
          <a:p>
            <a:pPr algn="just">
              <a:buFont typeface="Wingdings" pitchFamily="2" charset="2"/>
              <a:buChar char="Ø"/>
            </a:pPr>
            <a:r>
              <a:rPr lang="en-US" dirty="0" err="1" smtClean="0"/>
              <a:t>Pertussis</a:t>
            </a:r>
            <a:r>
              <a:rPr lang="en-US" dirty="0" smtClean="0"/>
              <a:t> is a very contagious disease only found in humans and spreads easily from person-to-person. People with </a:t>
            </a:r>
            <a:r>
              <a:rPr lang="en-US" dirty="0" err="1" smtClean="0"/>
              <a:t>pertussis</a:t>
            </a:r>
            <a:r>
              <a:rPr lang="en-US" dirty="0" smtClean="0"/>
              <a:t> usually spread the disease to another person by coughing or sneezing or when spending a lot of time with someone who is sick with </a:t>
            </a:r>
            <a:r>
              <a:rPr lang="en-US" dirty="0" err="1" smtClean="0"/>
              <a:t>pertussis</a:t>
            </a:r>
            <a:r>
              <a:rPr lang="en-US" dirty="0" smtClean="0"/>
              <a:t>.</a:t>
            </a:r>
          </a:p>
          <a:p>
            <a:pPr algn="just">
              <a:buNone/>
            </a:pPr>
            <a:endParaRPr lang="en-US" dirty="0" smtClean="0"/>
          </a:p>
          <a:p>
            <a:pPr algn="just">
              <a:buFont typeface="Wingdings" pitchFamily="2" charset="2"/>
              <a:buChar char="Ø"/>
            </a:pPr>
            <a:r>
              <a:rPr lang="en-US" dirty="0" smtClean="0"/>
              <a:t>Infected people are most contagious up to about two weeks after the cough begins</a:t>
            </a:r>
          </a:p>
          <a:p>
            <a:pPr algn="just">
              <a:buNone/>
            </a:pPr>
            <a:endParaRPr lang="en-US" b="1" dirty="0" smtClean="0"/>
          </a:p>
          <a:p>
            <a:pPr algn="just">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7144" y="330200"/>
            <a:ext cx="9997440" cy="436562"/>
          </a:xfrm>
        </p:spPr>
        <p:txBody>
          <a:bodyPr>
            <a:normAutofit fontScale="90000"/>
          </a:bodyPr>
          <a:lstStyle/>
          <a:p>
            <a:r>
              <a:rPr lang="en-US" sz="3100" b="1" dirty="0" smtClean="0"/>
              <a:t>Symptoms</a:t>
            </a:r>
            <a:r>
              <a:rPr lang="en-US" b="1" dirty="0" smtClean="0"/>
              <a:t> of </a:t>
            </a:r>
            <a:r>
              <a:rPr lang="en-US" b="1" dirty="0" err="1" smtClean="0"/>
              <a:t>Pertussis</a:t>
            </a:r>
            <a:r>
              <a:rPr lang="en-US" b="1" dirty="0" smtClean="0"/>
              <a:t/>
            </a:r>
            <a:br>
              <a:rPr lang="en-US" b="1" dirty="0" smtClean="0"/>
            </a:br>
            <a:endParaRPr lang="en-US" dirty="0"/>
          </a:p>
        </p:txBody>
      </p:sp>
      <p:sp>
        <p:nvSpPr>
          <p:cNvPr id="3" name="Content Placeholder 2"/>
          <p:cNvSpPr>
            <a:spLocks noGrp="1"/>
          </p:cNvSpPr>
          <p:nvPr>
            <p:ph idx="1"/>
          </p:nvPr>
        </p:nvSpPr>
        <p:spPr>
          <a:xfrm>
            <a:off x="1270000" y="609600"/>
            <a:ext cx="10922000" cy="5715000"/>
          </a:xfrm>
        </p:spPr>
        <p:txBody>
          <a:bodyPr>
            <a:noAutofit/>
          </a:bodyPr>
          <a:lstStyle/>
          <a:p>
            <a:pPr>
              <a:buNone/>
            </a:pPr>
            <a:r>
              <a:rPr lang="en-US" sz="2300" b="1" dirty="0" smtClean="0"/>
              <a:t>The first signs of </a:t>
            </a:r>
            <a:r>
              <a:rPr lang="en-US" sz="2300" b="1" dirty="0" err="1" smtClean="0"/>
              <a:t>pertussis</a:t>
            </a:r>
            <a:r>
              <a:rPr lang="en-US" sz="2300" b="1" dirty="0" smtClean="0"/>
              <a:t> are similar to a common cold. This includes:</a:t>
            </a:r>
          </a:p>
          <a:p>
            <a:r>
              <a:rPr lang="en-US" sz="2300" dirty="0" smtClean="0"/>
              <a:t>Sneezing</a:t>
            </a:r>
          </a:p>
          <a:p>
            <a:r>
              <a:rPr lang="en-US" sz="2300" dirty="0" smtClean="0"/>
              <a:t>Runny nose</a:t>
            </a:r>
          </a:p>
          <a:p>
            <a:r>
              <a:rPr lang="en-US" sz="2300" dirty="0" smtClean="0"/>
              <a:t>Low-grade or no fever</a:t>
            </a:r>
          </a:p>
          <a:p>
            <a:r>
              <a:rPr lang="en-US" sz="2300" dirty="0" smtClean="0"/>
              <a:t>Mild cough</a:t>
            </a:r>
          </a:p>
          <a:p>
            <a:pPr>
              <a:buNone/>
            </a:pPr>
            <a:endParaRPr lang="en-US" sz="2300" dirty="0" smtClean="0"/>
          </a:p>
          <a:p>
            <a:pPr>
              <a:buNone/>
            </a:pPr>
            <a:r>
              <a:rPr lang="en-US" sz="2300" dirty="0" smtClean="0"/>
              <a:t>These signs start 5 to 21 days after exposure.</a:t>
            </a:r>
          </a:p>
          <a:p>
            <a:pPr>
              <a:buNone/>
            </a:pPr>
            <a:endParaRPr lang="en-US" sz="2300" dirty="0" smtClean="0"/>
          </a:p>
          <a:p>
            <a:pPr>
              <a:buNone/>
            </a:pPr>
            <a:r>
              <a:rPr lang="en-US" sz="2300" dirty="0" smtClean="0"/>
              <a:t>After one or two weeks of illness, the cough gets worse with symptoms that may include:</a:t>
            </a:r>
          </a:p>
          <a:p>
            <a:r>
              <a:rPr lang="en-US" sz="2300" dirty="0" smtClean="0"/>
              <a:t>A sudden, uncontrollable cough where one cough follows the next without a break for breath.</a:t>
            </a:r>
          </a:p>
          <a:p>
            <a:r>
              <a:rPr lang="en-US" sz="2300" dirty="0" smtClean="0"/>
              <a:t>A high-pitched whooping sound when breathing in after a coughing episode. Whooping is less common in infants and people who are vaccinated.  </a:t>
            </a:r>
          </a:p>
          <a:p>
            <a:r>
              <a:rPr lang="en-US" sz="2300" dirty="0" smtClean="0"/>
              <a:t>Vomiting or gagging after coughing.</a:t>
            </a:r>
          </a:p>
          <a:p>
            <a:r>
              <a:rPr lang="en-US" sz="2300" dirty="0" smtClean="0"/>
              <a:t>Exhaustion, or feeling very tired from coughing.</a:t>
            </a:r>
          </a:p>
          <a:p>
            <a:pPr>
              <a:buNone/>
            </a:pPr>
            <a:endParaRPr lang="en-US" sz="2300" dirty="0" smtClean="0"/>
          </a:p>
          <a:p>
            <a:pPr>
              <a:buNone/>
            </a:pPr>
            <a:endParaRPr lang="en-US" sz="23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1886</TotalTime>
  <Words>2144</Words>
  <Application>Microsoft Office PowerPoint</Application>
  <PresentationFormat>Custom</PresentationFormat>
  <Paragraphs>197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Solstice</vt:lpstr>
      <vt:lpstr>Microbiology   Air borne diseases</vt:lpstr>
      <vt:lpstr>Introduction</vt:lpstr>
      <vt:lpstr>Airborne causative organisums</vt:lpstr>
      <vt:lpstr>Factors that influence airborne transmission</vt:lpstr>
      <vt:lpstr>Other Factors influence airborne transmission</vt:lpstr>
      <vt:lpstr>Tuberculosis</vt:lpstr>
      <vt:lpstr>Other people at increased risk include </vt:lpstr>
      <vt:lpstr>Pertussis (Whooping Cough) </vt:lpstr>
      <vt:lpstr>Symptoms of Pertussis </vt:lpstr>
      <vt:lpstr>Who Gets Pertussis? </vt:lpstr>
      <vt:lpstr>Diagnosis </vt:lpstr>
      <vt:lpstr>Measles </vt:lpstr>
      <vt:lpstr>Signs and Symptoms </vt:lpstr>
      <vt:lpstr>Spread of Measles </vt:lpstr>
      <vt:lpstr>Measles Vaccination </vt:lpstr>
      <vt:lpstr>Mumps </vt:lpstr>
      <vt:lpstr>Influenza (Flu)</vt:lpstr>
      <vt:lpstr>Slide 18</vt:lpstr>
      <vt:lpstr>Diphtheria</vt:lpstr>
      <vt:lpstr>How It Spreads </vt:lpstr>
      <vt:lpstr>Signs and Symptoms </vt:lpstr>
      <vt:lpstr>Slide 22</vt:lpstr>
      <vt:lpstr>Smallpox </vt:lpstr>
      <vt:lpstr>History of Smallpox </vt:lpstr>
      <vt:lpstr>Transmission of smallpox </vt:lpstr>
      <vt:lpstr>Prevention and Treatment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Microbiology   Air borne diseases</dc:title>
  <dc:creator>MicroBio</dc:creator>
  <cp:lastModifiedBy>ISKY</cp:lastModifiedBy>
  <cp:revision>39</cp:revision>
  <dcterms:created xsi:type="dcterms:W3CDTF">2022-09-07T06:16:43Z</dcterms:created>
  <dcterms:modified xsi:type="dcterms:W3CDTF">2023-09-05T08:05:54Z</dcterms:modified>
</cp:coreProperties>
</file>